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ld Standard TT"/>
      <p:regular r:id="rId16"/>
      <p:bold r:id="rId17"/>
      <p: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bold.fntdata"/><Relationship Id="rId16"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baad5972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baad5972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82cd4d0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82cd4d0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82cd4d03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82cd4d03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b0305f8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b0305f8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bb0305f8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bb0305f8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b0305f8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b0305f8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8ca71f1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8ca71f1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82cd4d03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82cd4d03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aad5972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baad5972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Bible and Its Influence:</a:t>
            </a:r>
            <a:endParaRPr/>
          </a:p>
          <a:p>
            <a:pPr indent="0" lvl="0" marL="0" rtl="0" algn="l">
              <a:spcBef>
                <a:spcPts val="0"/>
              </a:spcBef>
              <a:spcAft>
                <a:spcPts val="0"/>
              </a:spcAft>
              <a:buNone/>
            </a:pPr>
            <a:r>
              <a:rPr lang="en"/>
              <a:t>“The Wilderness and the Law”</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Liz Lopez and Micaela Veglia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Influence</a:t>
            </a:r>
            <a:endParaRPr/>
          </a:p>
        </p:txBody>
      </p:sp>
      <p:sp>
        <p:nvSpPr>
          <p:cNvPr id="115" name="Google Shape;115;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Jubilee Year</a:t>
            </a:r>
            <a:endParaRPr/>
          </a:p>
          <a:p>
            <a:pPr indent="-317500" lvl="1" marL="914400" rtl="0" algn="l">
              <a:spcBef>
                <a:spcPts val="0"/>
              </a:spcBef>
              <a:spcAft>
                <a:spcPts val="0"/>
              </a:spcAft>
              <a:buSzPts val="1400"/>
              <a:buChar char="○"/>
            </a:pPr>
            <a:r>
              <a:rPr lang="en"/>
              <a:t>Christians in the Middle Ages made a </a:t>
            </a:r>
            <a:r>
              <a:rPr lang="en"/>
              <a:t>pilgrimage</a:t>
            </a:r>
            <a:r>
              <a:rPr lang="en"/>
              <a:t> to Rome every 50 years</a:t>
            </a:r>
            <a:endParaRPr/>
          </a:p>
          <a:p>
            <a:pPr indent="-317500" lvl="1" marL="914400" rtl="0" algn="l">
              <a:spcBef>
                <a:spcPts val="0"/>
              </a:spcBef>
              <a:spcAft>
                <a:spcPts val="0"/>
              </a:spcAft>
              <a:buSzPts val="1400"/>
              <a:buChar char="○"/>
            </a:pPr>
            <a:r>
              <a:rPr lang="en"/>
              <a:t>“Come the jubilee” became a rallying cry for slaves in the American South</a:t>
            </a:r>
            <a:endParaRPr/>
          </a:p>
          <a:p>
            <a:pPr indent="-317500" lvl="1" marL="914400" rtl="0" algn="l">
              <a:spcBef>
                <a:spcPts val="0"/>
              </a:spcBef>
              <a:spcAft>
                <a:spcPts val="0"/>
              </a:spcAft>
              <a:buSzPts val="1400"/>
              <a:buChar char="○"/>
            </a:pPr>
            <a:r>
              <a:rPr lang="en"/>
              <a:t>Leviticus 25.10 on the Liberty Bell</a:t>
            </a:r>
            <a:endParaRPr/>
          </a:p>
          <a:p>
            <a:pPr indent="-342900" lvl="0" marL="457200" rtl="0" algn="l">
              <a:spcBef>
                <a:spcPts val="0"/>
              </a:spcBef>
              <a:spcAft>
                <a:spcPts val="0"/>
              </a:spcAft>
              <a:buSzPts val="1800"/>
              <a:buChar char="●"/>
            </a:pPr>
            <a:r>
              <a:rPr lang="en"/>
              <a:t>The Opera, </a:t>
            </a:r>
            <a:r>
              <a:rPr i="1" lang="en"/>
              <a:t>Moses und Aron</a:t>
            </a:r>
            <a:r>
              <a:rPr lang="en"/>
              <a:t> by Arnold Schoenberg </a:t>
            </a:r>
            <a:endParaRPr/>
          </a:p>
          <a:p>
            <a:pPr indent="-342900" lvl="0" marL="457200" rtl="0" algn="l">
              <a:spcBef>
                <a:spcPts val="0"/>
              </a:spcBef>
              <a:spcAft>
                <a:spcPts val="0"/>
              </a:spcAft>
              <a:buSzPts val="1800"/>
              <a:buChar char="●"/>
            </a:pPr>
            <a:r>
              <a:rPr lang="en"/>
              <a:t>The American civil rights movement</a:t>
            </a:r>
            <a:endParaRPr/>
          </a:p>
        </p:txBody>
      </p:sp>
      <p:pic>
        <p:nvPicPr>
          <p:cNvPr id="116" name="Google Shape;116;p22"/>
          <p:cNvPicPr preferRelativeResize="0"/>
          <p:nvPr/>
        </p:nvPicPr>
        <p:blipFill>
          <a:blip r:embed="rId3">
            <a:alphaModFix/>
          </a:blip>
          <a:stretch>
            <a:fillRect/>
          </a:stretch>
        </p:blipFill>
        <p:spPr>
          <a:xfrm>
            <a:off x="6511250" y="2099821"/>
            <a:ext cx="2429525" cy="304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Moses </a:t>
            </a:r>
            <a:endParaRPr/>
          </a:p>
        </p:txBody>
      </p:sp>
      <p:sp>
        <p:nvSpPr>
          <p:cNvPr id="66" name="Google Shape;66;p14"/>
          <p:cNvSpPr txBox="1"/>
          <p:nvPr>
            <p:ph idx="1" type="body"/>
          </p:nvPr>
        </p:nvSpPr>
        <p:spPr>
          <a:xfrm>
            <a:off x="185125" y="1308025"/>
            <a:ext cx="5856000" cy="3119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 is the author of the Torah (Jewish term for the 1st 5 books)</a:t>
            </a:r>
            <a:endParaRPr/>
          </a:p>
          <a:p>
            <a:pPr indent="-317500" lvl="1" marL="914400" rtl="0" algn="l">
              <a:spcBef>
                <a:spcPts val="0"/>
              </a:spcBef>
              <a:spcAft>
                <a:spcPts val="0"/>
              </a:spcAft>
              <a:buSzPts val="1400"/>
              <a:buChar char="○"/>
            </a:pPr>
            <a:r>
              <a:rPr lang="en" sz="1800"/>
              <a:t>Genesis, Exodus, Leviticus, Numbers, and Deuteronomy </a:t>
            </a:r>
            <a:endParaRPr/>
          </a:p>
          <a:p>
            <a:pPr indent="-342900" lvl="0" marL="457200" rtl="0" algn="l">
              <a:spcBef>
                <a:spcPts val="0"/>
              </a:spcBef>
              <a:spcAft>
                <a:spcPts val="0"/>
              </a:spcAft>
              <a:buSzPts val="1800"/>
              <a:buChar char="●"/>
            </a:pPr>
            <a:r>
              <a:rPr lang="en"/>
              <a:t> This books contain the origins and growth as people that contain the laws given on Mount Sinai (also known as Mosaic Law) </a:t>
            </a:r>
            <a:endParaRPr/>
          </a:p>
          <a:p>
            <a:pPr indent="0" lvl="0" marL="457200" rtl="0" algn="l">
              <a:spcBef>
                <a:spcPts val="1200"/>
              </a:spcBef>
              <a:spcAft>
                <a:spcPts val="1200"/>
              </a:spcAft>
              <a:buNone/>
            </a:pPr>
            <a:r>
              <a:t/>
            </a:r>
            <a:endParaRPr/>
          </a:p>
        </p:txBody>
      </p:sp>
      <p:pic>
        <p:nvPicPr>
          <p:cNvPr id="67" name="Google Shape;67;p14"/>
          <p:cNvPicPr preferRelativeResize="0"/>
          <p:nvPr/>
        </p:nvPicPr>
        <p:blipFill>
          <a:blip r:embed="rId3">
            <a:alphaModFix/>
          </a:blip>
          <a:stretch>
            <a:fillRect/>
          </a:stretch>
        </p:blipFill>
        <p:spPr>
          <a:xfrm>
            <a:off x="6041125" y="616552"/>
            <a:ext cx="3001200" cy="381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Books of Exodus</a:t>
            </a:r>
            <a:endParaRPr/>
          </a:p>
        </p:txBody>
      </p:sp>
      <p:sp>
        <p:nvSpPr>
          <p:cNvPr id="73" name="Google Shape;73;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Israelites</a:t>
            </a:r>
            <a:r>
              <a:rPr lang="en"/>
              <a:t> had many </a:t>
            </a:r>
            <a:r>
              <a:rPr lang="en"/>
              <a:t>reasons</a:t>
            </a:r>
            <a:r>
              <a:rPr lang="en"/>
              <a:t> to celebrate. </a:t>
            </a:r>
            <a:endParaRPr/>
          </a:p>
          <a:p>
            <a:pPr indent="-342900" lvl="0" marL="457200" rtl="0" algn="l">
              <a:spcBef>
                <a:spcPts val="0"/>
              </a:spcBef>
              <a:spcAft>
                <a:spcPts val="0"/>
              </a:spcAft>
              <a:buSzPts val="1800"/>
              <a:buChar char="●"/>
            </a:pPr>
            <a:r>
              <a:rPr lang="en"/>
              <a:t>They got freedom from slavery in Egypt. They had God’s promise of a land flowing with milk and honey. </a:t>
            </a:r>
            <a:endParaRPr/>
          </a:p>
          <a:p>
            <a:pPr indent="-342900" lvl="0" marL="457200" rtl="0" algn="l">
              <a:spcBef>
                <a:spcPts val="0"/>
              </a:spcBef>
              <a:spcAft>
                <a:spcPts val="0"/>
              </a:spcAft>
              <a:buSzPts val="1800"/>
              <a:buChar char="●"/>
            </a:pPr>
            <a:r>
              <a:rPr lang="en"/>
              <a:t>With 3 days in the wilderness they counter bitter waters in Mara and where very </a:t>
            </a:r>
            <a:r>
              <a:rPr lang="en"/>
              <a:t>thirsty. In Exodus God told Meses, to put a tree in the water to make it sweet. </a:t>
            </a:r>
            <a:endParaRPr/>
          </a:p>
          <a:p>
            <a:pPr indent="-342900" lvl="0" marL="457200" rtl="0" algn="l">
              <a:spcBef>
                <a:spcPts val="0"/>
              </a:spcBef>
              <a:spcAft>
                <a:spcPts val="0"/>
              </a:spcAft>
              <a:buSzPts val="1800"/>
              <a:buChar char="●"/>
            </a:pPr>
            <a:r>
              <a:rPr lang="en"/>
              <a:t>A pattern repeats during the wanderings that Israelites complain and rebel and Moses intercedes with God and God helps. God comes with new Rules</a:t>
            </a:r>
            <a:endParaRPr/>
          </a:p>
          <a:p>
            <a:pPr indent="-342900" lvl="0" marL="457200" rtl="0" algn="l">
              <a:spcBef>
                <a:spcPts val="0"/>
              </a:spcBef>
              <a:spcAft>
                <a:spcPts val="0"/>
              </a:spcAft>
              <a:buSzPts val="1800"/>
              <a:buChar char="●"/>
            </a:pPr>
            <a:r>
              <a:rPr lang="en"/>
              <a:t>This Rules are a must to obey in order to keep faith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Moses the Lawgiver </a:t>
            </a:r>
            <a:endParaRPr/>
          </a:p>
        </p:txBody>
      </p:sp>
      <p:sp>
        <p:nvSpPr>
          <p:cNvPr id="79" name="Google Shape;79;p1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Moses is a heroic liberator to political leader, wise judge, lawgiver and </a:t>
            </a:r>
            <a:r>
              <a:rPr lang="en"/>
              <a:t>prophet</a:t>
            </a:r>
            <a:r>
              <a:rPr lang="en"/>
              <a:t> with the </a:t>
            </a:r>
            <a:r>
              <a:rPr lang="en"/>
              <a:t>privilege</a:t>
            </a:r>
            <a:r>
              <a:rPr lang="en"/>
              <a:t> to talk to God</a:t>
            </a:r>
            <a:endParaRPr/>
          </a:p>
          <a:p>
            <a:pPr indent="-342900" lvl="0" marL="457200" rtl="0" algn="l">
              <a:spcBef>
                <a:spcPts val="0"/>
              </a:spcBef>
              <a:spcAft>
                <a:spcPts val="0"/>
              </a:spcAft>
              <a:buSzPts val="1800"/>
              <a:buChar char="●"/>
            </a:pPr>
            <a:r>
              <a:rPr lang="en"/>
              <a:t>God’s covenant with Abraham included a promise to make a great nation out of his descendants</a:t>
            </a:r>
            <a:endParaRPr/>
          </a:p>
          <a:p>
            <a:pPr indent="-317500" lvl="1" marL="914400" rtl="0" algn="l">
              <a:spcBef>
                <a:spcPts val="0"/>
              </a:spcBef>
              <a:spcAft>
                <a:spcPts val="0"/>
              </a:spcAft>
              <a:buSzPts val="1400"/>
              <a:buChar char="○"/>
            </a:pPr>
            <a:r>
              <a:rPr lang="en"/>
              <a:t>But a covenant as the organized law of society is as scholar Michael Walzer put is “</a:t>
            </a:r>
            <a:r>
              <a:rPr i="1" lang="en"/>
              <a:t>the political invention of the book of Exodus.</a:t>
            </a:r>
            <a:r>
              <a:rPr lang="en"/>
              <a:t>”</a:t>
            </a:r>
            <a:endParaRPr/>
          </a:p>
          <a:p>
            <a:pPr indent="-342900" lvl="0" marL="457200" rtl="0" algn="l">
              <a:spcBef>
                <a:spcPts val="0"/>
              </a:spcBef>
              <a:spcAft>
                <a:spcPts val="0"/>
              </a:spcAft>
              <a:buSzPts val="1800"/>
              <a:buChar char="●"/>
            </a:pPr>
            <a:r>
              <a:rPr lang="en"/>
              <a:t>In Exodus 19 God makes an other covenant with the </a:t>
            </a:r>
            <a:r>
              <a:rPr lang="en"/>
              <a:t>Israelites</a:t>
            </a:r>
            <a:r>
              <a:rPr lang="en"/>
              <a:t> </a:t>
            </a:r>
            <a:endParaRPr/>
          </a:p>
          <a:p>
            <a:pPr indent="-317500" lvl="1" marL="914400" rtl="0" algn="l">
              <a:spcBef>
                <a:spcPts val="0"/>
              </a:spcBef>
              <a:spcAft>
                <a:spcPts val="0"/>
              </a:spcAft>
              <a:buSzPts val="1400"/>
              <a:buChar char="○"/>
            </a:pPr>
            <a:r>
              <a:rPr lang="en"/>
              <a:t>God tells them that they have seen what he has done to the Egyptians and he has brought them to himself. </a:t>
            </a:r>
            <a:endParaRPr/>
          </a:p>
          <a:p>
            <a:pPr indent="-317500" lvl="1" marL="914400" rtl="0" algn="l">
              <a:spcBef>
                <a:spcPts val="0"/>
              </a:spcBef>
              <a:spcAft>
                <a:spcPts val="0"/>
              </a:spcAft>
              <a:buSzPts val="1400"/>
              <a:buChar char="○"/>
            </a:pPr>
            <a:r>
              <a:rPr lang="en"/>
              <a:t>If they obeys and keeps his covenant, and they will be his treasure </a:t>
            </a:r>
            <a:r>
              <a:rPr lang="en"/>
              <a:t>procession</a:t>
            </a:r>
            <a:r>
              <a:rPr lang="en"/>
              <a:t> out of all people. </a:t>
            </a:r>
            <a:endParaRPr/>
          </a:p>
          <a:p>
            <a:pPr indent="-317500" lvl="1" marL="914400" rtl="0" algn="l">
              <a:spcBef>
                <a:spcPts val="0"/>
              </a:spcBef>
              <a:spcAft>
                <a:spcPts val="0"/>
              </a:spcAft>
              <a:buSzPts val="1400"/>
              <a:buChar char="○"/>
            </a:pPr>
            <a:r>
              <a:rPr lang="en"/>
              <a:t>God wants them to be for him a priestly </a:t>
            </a:r>
            <a:r>
              <a:rPr lang="en"/>
              <a:t>kingdom</a:t>
            </a:r>
            <a:r>
              <a:rPr lang="en"/>
              <a:t> and a holy nation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Ten Commandments</a:t>
            </a:r>
            <a:endParaRPr/>
          </a:p>
        </p:txBody>
      </p:sp>
      <p:sp>
        <p:nvSpPr>
          <p:cNvPr id="85" name="Google Shape;85;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a:t>I am the Lord thy God, which have brought thee out of the land of Egypt, out of the house of bondage. </a:t>
            </a:r>
            <a:endParaRPr/>
          </a:p>
          <a:p>
            <a:pPr indent="-342900" lvl="0" marL="457200" rtl="0" algn="l">
              <a:spcBef>
                <a:spcPts val="1200"/>
              </a:spcBef>
              <a:spcAft>
                <a:spcPts val="0"/>
              </a:spcAft>
              <a:buSzPts val="1800"/>
              <a:buAutoNum type="arabicPeriod"/>
            </a:pPr>
            <a:r>
              <a:rPr lang="en"/>
              <a:t>Thou shalt have not other gods before me.</a:t>
            </a:r>
            <a:endParaRPr/>
          </a:p>
          <a:p>
            <a:pPr indent="-342900" lvl="0" marL="457200" rtl="0" algn="l">
              <a:spcBef>
                <a:spcPts val="0"/>
              </a:spcBef>
              <a:spcAft>
                <a:spcPts val="0"/>
              </a:spcAft>
              <a:buSzPts val="1800"/>
              <a:buAutoNum type="arabicPeriod"/>
            </a:pPr>
            <a:r>
              <a:rPr lang="en"/>
              <a:t>Thou shalt not make unto thee any graven image, or any likeness of any thing that is in heaven above, or that is is the earth beneath, or that is in the water under the earth. </a:t>
            </a:r>
            <a:endParaRPr/>
          </a:p>
          <a:p>
            <a:pPr indent="-342900" lvl="0" marL="457200" rtl="0" algn="l">
              <a:spcBef>
                <a:spcPts val="0"/>
              </a:spcBef>
              <a:spcAft>
                <a:spcPts val="0"/>
              </a:spcAft>
              <a:buSzPts val="1800"/>
              <a:buAutoNum type="arabicPeriod"/>
            </a:pPr>
            <a:r>
              <a:rPr lang="en"/>
              <a:t>Thou shalt not take the name of the Lord thy God in vain. </a:t>
            </a:r>
            <a:endParaRPr/>
          </a:p>
          <a:p>
            <a:pPr indent="-342900" lvl="0" marL="457200" rtl="0" algn="l">
              <a:spcBef>
                <a:spcPts val="0"/>
              </a:spcBef>
              <a:spcAft>
                <a:spcPts val="0"/>
              </a:spcAft>
              <a:buSzPts val="1800"/>
              <a:buAutoNum type="arabicPeriod"/>
            </a:pPr>
            <a:r>
              <a:rPr lang="en"/>
              <a:t>Remember the Sabbath day, to keep it holy. Six days shalt thou labour, and do thy work: But the seventh day is the sabbath of the Lord thy God: in it thou shalt not do any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126875" y="467025"/>
            <a:ext cx="6561900" cy="401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Honor your Father and thy Mother</a:t>
            </a:r>
            <a:endParaRPr/>
          </a:p>
          <a:p>
            <a:pPr indent="0" lvl="0" marL="0" rtl="0" algn="l">
              <a:spcBef>
                <a:spcPts val="1200"/>
              </a:spcBef>
              <a:spcAft>
                <a:spcPts val="0"/>
              </a:spcAft>
              <a:buNone/>
            </a:pPr>
            <a:r>
              <a:rPr lang="en"/>
              <a:t>6. Thou shalt not kill</a:t>
            </a:r>
            <a:endParaRPr/>
          </a:p>
          <a:p>
            <a:pPr indent="0" lvl="0" marL="0" rtl="0" algn="l">
              <a:spcBef>
                <a:spcPts val="1200"/>
              </a:spcBef>
              <a:spcAft>
                <a:spcPts val="0"/>
              </a:spcAft>
              <a:buNone/>
            </a:pPr>
            <a:r>
              <a:rPr lang="en"/>
              <a:t>7. Thou shalt not commit adultery.</a:t>
            </a:r>
            <a:endParaRPr/>
          </a:p>
          <a:p>
            <a:pPr indent="0" lvl="0" marL="0" rtl="0" algn="l">
              <a:spcBef>
                <a:spcPts val="1200"/>
              </a:spcBef>
              <a:spcAft>
                <a:spcPts val="0"/>
              </a:spcAft>
              <a:buNone/>
            </a:pPr>
            <a:r>
              <a:rPr lang="en"/>
              <a:t>8. Thou shalt not steal </a:t>
            </a:r>
            <a:endParaRPr/>
          </a:p>
          <a:p>
            <a:pPr indent="0" lvl="0" marL="0" rtl="0" algn="l">
              <a:spcBef>
                <a:spcPts val="1200"/>
              </a:spcBef>
              <a:spcAft>
                <a:spcPts val="0"/>
              </a:spcAft>
              <a:buNone/>
            </a:pPr>
            <a:r>
              <a:rPr lang="en"/>
              <a:t>9. Thou shalt not bear false witness against thy neighbour.</a:t>
            </a:r>
            <a:endParaRPr/>
          </a:p>
          <a:p>
            <a:pPr indent="0" lvl="0" marL="0" rtl="0" algn="l">
              <a:spcBef>
                <a:spcPts val="1200"/>
              </a:spcBef>
              <a:spcAft>
                <a:spcPts val="1200"/>
              </a:spcAft>
              <a:buNone/>
            </a:pPr>
            <a:r>
              <a:rPr lang="en"/>
              <a:t>10. </a:t>
            </a:r>
            <a:r>
              <a:rPr lang="en"/>
              <a:t> Thou shalt not covet thy neighbor’s house, thou shalt not covet thy neighbor’s wife, nor his manservant, nor his maidservant, nor his ox, nor his ass, nor any thing is thy neighbor’s. </a:t>
            </a:r>
            <a:endParaRPr/>
          </a:p>
        </p:txBody>
      </p:sp>
      <p:pic>
        <p:nvPicPr>
          <p:cNvPr id="91" name="Google Shape;91;p18"/>
          <p:cNvPicPr preferRelativeResize="0"/>
          <p:nvPr/>
        </p:nvPicPr>
        <p:blipFill>
          <a:blip r:embed="rId3">
            <a:alphaModFix/>
          </a:blip>
          <a:stretch>
            <a:fillRect/>
          </a:stretch>
        </p:blipFill>
        <p:spPr>
          <a:xfrm>
            <a:off x="6389050" y="622750"/>
            <a:ext cx="2629376" cy="3465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Laws for Living</a:t>
            </a:r>
            <a:endParaRPr/>
          </a:p>
        </p:txBody>
      </p:sp>
      <p:sp>
        <p:nvSpPr>
          <p:cNvPr id="97" name="Google Shape;97;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Ten Commandments</a:t>
            </a:r>
            <a:endParaRPr/>
          </a:p>
          <a:p>
            <a:pPr indent="-317500" lvl="1" marL="914400" rtl="0" algn="l">
              <a:spcBef>
                <a:spcPts val="0"/>
              </a:spcBef>
              <a:spcAft>
                <a:spcPts val="0"/>
              </a:spcAft>
              <a:buSzPts val="1400"/>
              <a:buChar char="○"/>
            </a:pPr>
            <a:r>
              <a:rPr lang="en"/>
              <a:t>Universal laws with no degrees of seriousness or mitigated excuses</a:t>
            </a:r>
            <a:endParaRPr/>
          </a:p>
          <a:p>
            <a:pPr indent="-317500" lvl="1" marL="914400" rtl="0" algn="l">
              <a:spcBef>
                <a:spcPts val="0"/>
              </a:spcBef>
              <a:spcAft>
                <a:spcPts val="0"/>
              </a:spcAft>
              <a:buSzPts val="1400"/>
              <a:buChar char="○"/>
            </a:pPr>
            <a:r>
              <a:rPr lang="en"/>
              <a:t>In Christianity, Jesus endorses them as natural law, or basic moral truths</a:t>
            </a:r>
            <a:endParaRPr/>
          </a:p>
          <a:p>
            <a:pPr indent="-342900" lvl="0" marL="457200" rtl="0" algn="l">
              <a:spcBef>
                <a:spcPts val="0"/>
              </a:spcBef>
              <a:spcAft>
                <a:spcPts val="0"/>
              </a:spcAft>
              <a:buSzPts val="1800"/>
              <a:buChar char="●"/>
            </a:pPr>
            <a:r>
              <a:rPr lang="en"/>
              <a:t>Exodus-Deuteronomy provide </a:t>
            </a:r>
            <a:r>
              <a:rPr lang="en"/>
              <a:t>principles</a:t>
            </a:r>
            <a:r>
              <a:rPr lang="en"/>
              <a:t> and practices for Judaism</a:t>
            </a:r>
            <a:endParaRPr/>
          </a:p>
          <a:p>
            <a:pPr indent="-342900" lvl="0" marL="457200" rtl="0" algn="l">
              <a:spcBef>
                <a:spcPts val="0"/>
              </a:spcBef>
              <a:spcAft>
                <a:spcPts val="0"/>
              </a:spcAft>
              <a:buSzPts val="1800"/>
              <a:buChar char="●"/>
            </a:pPr>
            <a:r>
              <a:rPr lang="en"/>
              <a:t>In Jewish tradition, there are 613 commandments (mitzvot) that cover all aspects of human life</a:t>
            </a:r>
            <a:endParaRPr/>
          </a:p>
          <a:p>
            <a:pPr indent="-317500" lvl="1" marL="914400" rtl="0" algn="l">
              <a:spcBef>
                <a:spcPts val="0"/>
              </a:spcBef>
              <a:spcAft>
                <a:spcPts val="0"/>
              </a:spcAft>
              <a:buSzPts val="1400"/>
              <a:buChar char="○"/>
            </a:pPr>
            <a:r>
              <a:rPr lang="en"/>
              <a:t>Personal injury, murder, and warfare</a:t>
            </a:r>
            <a:endParaRPr/>
          </a:p>
          <a:p>
            <a:pPr indent="-317500" lvl="1" marL="914400" rtl="0" algn="l">
              <a:spcBef>
                <a:spcPts val="0"/>
              </a:spcBef>
              <a:spcAft>
                <a:spcPts val="0"/>
              </a:spcAft>
              <a:buSzPts val="1400"/>
              <a:buChar char="○"/>
            </a:pPr>
            <a:r>
              <a:rPr lang="en"/>
              <a:t>Ritual and dietary laws</a:t>
            </a:r>
            <a:endParaRPr/>
          </a:p>
          <a:p>
            <a:pPr indent="-317500" lvl="1" marL="914400" rtl="0" algn="l">
              <a:spcBef>
                <a:spcPts val="0"/>
              </a:spcBef>
              <a:spcAft>
                <a:spcPts val="0"/>
              </a:spcAft>
              <a:buSzPts val="1400"/>
              <a:buChar char="○"/>
            </a:pPr>
            <a:r>
              <a:rPr lang="en"/>
              <a:t>Property, household management</a:t>
            </a:r>
            <a:endParaRPr/>
          </a:p>
          <a:p>
            <a:pPr indent="-317500" lvl="1" marL="914400" rtl="0" algn="l">
              <a:spcBef>
                <a:spcPts val="0"/>
              </a:spcBef>
              <a:spcAft>
                <a:spcPts val="0"/>
              </a:spcAft>
              <a:buSzPts val="1400"/>
              <a:buChar char="○"/>
            </a:pPr>
            <a:r>
              <a:rPr lang="en"/>
              <a:t>Obligations toward vulnerable members of society</a:t>
            </a:r>
            <a:endParaRPr/>
          </a:p>
          <a:p>
            <a:pPr indent="-317500" lvl="1" marL="914400" rtl="0" algn="l">
              <a:spcBef>
                <a:spcPts val="0"/>
              </a:spcBef>
              <a:spcAft>
                <a:spcPts val="0"/>
              </a:spcAft>
              <a:buSzPts val="1400"/>
              <a:buChar char="○"/>
            </a:pPr>
            <a:r>
              <a:rPr lang="en"/>
              <a:t>Protection to slaves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Laws</a:t>
            </a:r>
            <a:endParaRPr/>
          </a:p>
        </p:txBody>
      </p:sp>
      <p:sp>
        <p:nvSpPr>
          <p:cNvPr id="103" name="Google Shape;103;p20"/>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Jubilee Year</a:t>
            </a:r>
            <a:endParaRPr/>
          </a:p>
          <a:p>
            <a:pPr indent="-317500" lvl="1" marL="914400" rtl="0" algn="l">
              <a:spcBef>
                <a:spcPts val="0"/>
              </a:spcBef>
              <a:spcAft>
                <a:spcPts val="0"/>
              </a:spcAft>
              <a:buSzPts val="1400"/>
              <a:buChar char="○"/>
            </a:pPr>
            <a:r>
              <a:rPr lang="en"/>
              <a:t>Every 50 years, slaves must be offered freedom</a:t>
            </a:r>
            <a:endParaRPr/>
          </a:p>
          <a:p>
            <a:pPr indent="-342900" lvl="0" marL="457200" rtl="0" algn="l">
              <a:spcBef>
                <a:spcPts val="0"/>
              </a:spcBef>
              <a:spcAft>
                <a:spcPts val="0"/>
              </a:spcAft>
              <a:buSzPts val="1800"/>
              <a:buChar char="●"/>
            </a:pPr>
            <a:r>
              <a:rPr lang="en"/>
              <a:t>Animal Sacrifice</a:t>
            </a:r>
            <a:endParaRPr/>
          </a:p>
          <a:p>
            <a:pPr indent="-317500" lvl="1" marL="914400" rtl="0" algn="l">
              <a:spcBef>
                <a:spcPts val="0"/>
              </a:spcBef>
              <a:spcAft>
                <a:spcPts val="0"/>
              </a:spcAft>
              <a:buSzPts val="1400"/>
              <a:buChar char="○"/>
            </a:pPr>
            <a:r>
              <a:rPr lang="en"/>
              <a:t>Many ancient cultures had sacrificial traditions</a:t>
            </a:r>
            <a:endParaRPr/>
          </a:p>
          <a:p>
            <a:pPr indent="-317500" lvl="1" marL="914400" rtl="0" algn="l">
              <a:spcBef>
                <a:spcPts val="0"/>
              </a:spcBef>
              <a:spcAft>
                <a:spcPts val="0"/>
              </a:spcAft>
              <a:buSzPts val="1400"/>
              <a:buChar char="○"/>
            </a:pPr>
            <a:r>
              <a:rPr lang="en"/>
              <a:t>Purpose of sacrifice was to “draw near” (korban) to God</a:t>
            </a:r>
            <a:endParaRPr/>
          </a:p>
          <a:p>
            <a:pPr indent="-317500" lvl="1" marL="914400" rtl="0" algn="l">
              <a:spcBef>
                <a:spcPts val="0"/>
              </a:spcBef>
              <a:spcAft>
                <a:spcPts val="0"/>
              </a:spcAft>
              <a:buSzPts val="1400"/>
              <a:buChar char="○"/>
            </a:pPr>
            <a:r>
              <a:rPr lang="en"/>
              <a:t>God deserved the best: first fruits, best of a herd/flock</a:t>
            </a:r>
            <a:endParaRPr/>
          </a:p>
          <a:p>
            <a:pPr indent="-317500" lvl="1" marL="914400" rtl="0" algn="l">
              <a:spcBef>
                <a:spcPts val="0"/>
              </a:spcBef>
              <a:spcAft>
                <a:spcPts val="0"/>
              </a:spcAft>
              <a:buSzPts val="1400"/>
              <a:buChar char="○"/>
            </a:pPr>
            <a:r>
              <a:rPr lang="en"/>
              <a:t>Burnt offerings</a:t>
            </a:r>
            <a:endParaRPr/>
          </a:p>
          <a:p>
            <a:pPr indent="-342900" lvl="0" marL="457200" rtl="0" algn="l">
              <a:spcBef>
                <a:spcPts val="0"/>
              </a:spcBef>
              <a:spcAft>
                <a:spcPts val="0"/>
              </a:spcAft>
              <a:buSzPts val="1800"/>
              <a:buChar char="●"/>
            </a:pPr>
            <a:r>
              <a:rPr lang="en"/>
              <a:t>Keeping Kosher</a:t>
            </a:r>
            <a:endParaRPr/>
          </a:p>
          <a:p>
            <a:pPr indent="-317500" lvl="1" marL="914400" rtl="0" algn="l">
              <a:spcBef>
                <a:spcPts val="0"/>
              </a:spcBef>
              <a:spcAft>
                <a:spcPts val="0"/>
              </a:spcAft>
              <a:buSzPts val="1400"/>
              <a:buChar char="○"/>
            </a:pPr>
            <a:r>
              <a:rPr lang="en"/>
              <a:t>“Ritually acceptable”</a:t>
            </a:r>
            <a:endParaRPr/>
          </a:p>
          <a:p>
            <a:pPr indent="-317500" lvl="1" marL="914400" rtl="0" algn="l">
              <a:spcBef>
                <a:spcPts val="0"/>
              </a:spcBef>
              <a:spcAft>
                <a:spcPts val="0"/>
              </a:spcAft>
              <a:buSzPts val="1400"/>
              <a:buChar char="○"/>
            </a:pPr>
            <a:r>
              <a:rPr lang="en"/>
              <a:t>Dietary laws to stay nearer to holiness and God</a:t>
            </a:r>
            <a:endParaRPr/>
          </a:p>
          <a:p>
            <a:pPr indent="-317500" lvl="1" marL="914400" rtl="0" algn="l">
              <a:spcBef>
                <a:spcPts val="0"/>
              </a:spcBef>
              <a:spcAft>
                <a:spcPts val="0"/>
              </a:spcAft>
              <a:buSzPts val="1400"/>
              <a:buChar char="○"/>
            </a:pPr>
            <a:r>
              <a:rPr lang="en"/>
              <a:t>Ex: Keeping meat and dairy separate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Justice</a:t>
            </a:r>
            <a:endParaRPr/>
          </a:p>
        </p:txBody>
      </p:sp>
      <p:sp>
        <p:nvSpPr>
          <p:cNvPr id="109" name="Google Shape;109;p2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Many laws in place to protect the poor and weak</a:t>
            </a:r>
            <a:endParaRPr/>
          </a:p>
          <a:p>
            <a:pPr indent="-317500" lvl="1" marL="914400" rtl="0" algn="l">
              <a:spcBef>
                <a:spcPts val="0"/>
              </a:spcBef>
              <a:spcAft>
                <a:spcPts val="0"/>
              </a:spcAft>
              <a:buSzPts val="1400"/>
              <a:buChar char="○"/>
            </a:pPr>
            <a:r>
              <a:rPr lang="en"/>
              <a:t>Property owners forbidden to reap all food from their lands</a:t>
            </a:r>
            <a:endParaRPr/>
          </a:p>
          <a:p>
            <a:pPr indent="-317500" lvl="1" marL="914400" rtl="0" algn="l">
              <a:spcBef>
                <a:spcPts val="0"/>
              </a:spcBef>
              <a:spcAft>
                <a:spcPts val="0"/>
              </a:spcAft>
              <a:buSzPts val="1400"/>
              <a:buChar char="○"/>
            </a:pPr>
            <a:r>
              <a:rPr lang="en"/>
              <a:t>Justice must be delivered </a:t>
            </a:r>
            <a:r>
              <a:rPr lang="en"/>
              <a:t>impartially</a:t>
            </a:r>
            <a:endParaRPr/>
          </a:p>
          <a:p>
            <a:pPr indent="-317500" lvl="1" marL="914400" rtl="0" algn="l">
              <a:spcBef>
                <a:spcPts val="0"/>
              </a:spcBef>
              <a:spcAft>
                <a:spcPts val="0"/>
              </a:spcAft>
              <a:buSzPts val="1400"/>
              <a:buChar char="○"/>
            </a:pPr>
            <a:r>
              <a:rPr lang="en"/>
              <a:t>Not to punish children for the sins of their parents</a:t>
            </a:r>
            <a:endParaRPr/>
          </a:p>
          <a:p>
            <a:pPr indent="-317500" lvl="1" marL="914400" rtl="0" algn="l">
              <a:spcBef>
                <a:spcPts val="0"/>
              </a:spcBef>
              <a:spcAft>
                <a:spcPts val="0"/>
              </a:spcAft>
              <a:buSzPts val="1400"/>
              <a:buChar char="○"/>
            </a:pPr>
            <a:r>
              <a:rPr lang="en"/>
              <a:t>Only the </a:t>
            </a:r>
            <a:r>
              <a:rPr lang="en"/>
              <a:t>individual</a:t>
            </a:r>
            <a:r>
              <a:rPr lang="en"/>
              <a:t> who commits the crime can be punished by law</a:t>
            </a:r>
            <a:endParaRPr/>
          </a:p>
          <a:p>
            <a:pPr indent="-317500" lvl="1" marL="914400" rtl="0" algn="l">
              <a:spcBef>
                <a:spcPts val="0"/>
              </a:spcBef>
              <a:spcAft>
                <a:spcPts val="0"/>
              </a:spcAft>
              <a:buSzPts val="1400"/>
              <a:buChar char="○"/>
            </a:pPr>
            <a:r>
              <a:rPr lang="en"/>
              <a:t>“Eye for an eye, tooth for a tooth” in Exodus 21.24. Limits retribution and prevents disproportionate punishment</a:t>
            </a:r>
            <a:endParaRPr/>
          </a:p>
          <a:p>
            <a:pPr indent="-342900" lvl="0" marL="457200" rtl="0" algn="l">
              <a:spcBef>
                <a:spcPts val="0"/>
              </a:spcBef>
              <a:spcAft>
                <a:spcPts val="0"/>
              </a:spcAft>
              <a:buSzPts val="1800"/>
              <a:buChar char="●"/>
            </a:pPr>
            <a:r>
              <a:rPr lang="en"/>
              <a:t>Deuteronomy: Moses reminds the Israelites that hope lies in faithfulness to God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