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Old Standard TT"/>
      <p:regular r:id="rId16"/>
      <p:bold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bold.fntdata"/><Relationship Id="rId16" Type="http://schemas.openxmlformats.org/officeDocument/2006/relationships/font" Target="fonts/OldStandardTT-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ldStandardT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b10828c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cb10828c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caa75315e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caa75315e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aa75315e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aa75315e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aa75315e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caa75315e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caa75315e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caa75315e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cacbec4ec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cacbec4e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acbec4ec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acbec4ec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acbec4ec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acbec4ec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acbec4ec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acbec4ec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credomag.com/2020/11/introduction-to-the-major-prophets-of-the-old-testa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hyperlink" Target="https://en.wikipedia.org/wiki/Isaia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800"/>
              <a:t>The Bible and its Influence:</a:t>
            </a:r>
            <a:endParaRPr sz="3800"/>
          </a:p>
          <a:p>
            <a:pPr indent="0" lvl="0" marL="0" rtl="0" algn="l">
              <a:spcBef>
                <a:spcPts val="0"/>
              </a:spcBef>
              <a:spcAft>
                <a:spcPts val="0"/>
              </a:spcAft>
              <a:buNone/>
            </a:pPr>
            <a:r>
              <a:rPr lang="en"/>
              <a:t>“Warning and Comfort”</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Sarai and Hannah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Modern Influence</a:t>
            </a:r>
            <a:endParaRPr/>
          </a:p>
        </p:txBody>
      </p:sp>
      <p:sp>
        <p:nvSpPr>
          <p:cNvPr id="124" name="Google Shape;124;p22"/>
          <p:cNvSpPr txBox="1"/>
          <p:nvPr>
            <p:ph idx="1" type="body"/>
          </p:nvPr>
        </p:nvSpPr>
        <p:spPr>
          <a:xfrm>
            <a:off x="311700" y="1389600"/>
            <a:ext cx="64497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the shuttle </a:t>
            </a:r>
            <a:r>
              <a:rPr i="1" lang="en"/>
              <a:t>Columbia </a:t>
            </a:r>
            <a:r>
              <a:rPr lang="en"/>
              <a:t>exploded on </a:t>
            </a:r>
            <a:r>
              <a:rPr lang="en"/>
              <a:t>reentry</a:t>
            </a:r>
            <a:r>
              <a:rPr lang="en"/>
              <a:t> George W. Bush quoted the prophet to bring comfort to the people. </a:t>
            </a:r>
            <a:endParaRPr/>
          </a:p>
          <a:p>
            <a:pPr indent="0" lvl="0" marL="0" rtl="0" algn="l">
              <a:spcBef>
                <a:spcPts val="1200"/>
              </a:spcBef>
              <a:spcAft>
                <a:spcPts val="1200"/>
              </a:spcAft>
              <a:buNone/>
            </a:pPr>
            <a:r>
              <a:rPr lang="en"/>
              <a:t>“Lift your eyes and look to the heavens. Who created all these? He who brings out the starry hosts one by one and calls them each by name. Because His great power and mighty strength, not one of them is missing (Isaiah 40:25)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The responsibilities of the Prophets</a:t>
            </a:r>
            <a:endParaRPr sz="2300"/>
          </a:p>
        </p:txBody>
      </p:sp>
      <p:sp>
        <p:nvSpPr>
          <p:cNvPr id="66" name="Google Shape;66;p14"/>
          <p:cNvSpPr txBox="1"/>
          <p:nvPr>
            <p:ph idx="1" type="body"/>
          </p:nvPr>
        </p:nvSpPr>
        <p:spPr>
          <a:xfrm>
            <a:off x="311700" y="1171600"/>
            <a:ext cx="4308300" cy="3397200"/>
          </a:xfrm>
          <a:prstGeom prst="rect">
            <a:avLst/>
          </a:prstGeom>
        </p:spPr>
        <p:txBody>
          <a:bodyPr anchorCtr="0" anchor="t" bIns="91425" lIns="91425" spcFirstLastPara="1" rIns="91425" wrap="square" tIns="91425">
            <a:normAutofit/>
          </a:bodyPr>
          <a:lstStyle/>
          <a:p>
            <a:pPr indent="-336550" lvl="0" marL="457200" rtl="0" algn="l">
              <a:lnSpc>
                <a:spcPct val="105000"/>
              </a:lnSpc>
              <a:spcBef>
                <a:spcPts val="0"/>
              </a:spcBef>
              <a:spcAft>
                <a:spcPts val="0"/>
              </a:spcAft>
              <a:buSzPts val="1700"/>
              <a:buChar char="●"/>
            </a:pPr>
            <a:r>
              <a:rPr lang="en" sz="1700"/>
              <a:t>Prophets provided </a:t>
            </a:r>
            <a:r>
              <a:rPr b="1" lang="en" sz="1700"/>
              <a:t>warning</a:t>
            </a:r>
            <a:r>
              <a:rPr lang="en" sz="1700"/>
              <a:t> of punishments from God for straying from him and </a:t>
            </a:r>
            <a:r>
              <a:rPr b="1" lang="en" sz="1700"/>
              <a:t>comfort</a:t>
            </a:r>
            <a:r>
              <a:rPr lang="en" sz="1700"/>
              <a:t> through assurance that restoration would be brought about through the people’s renewed </a:t>
            </a:r>
            <a:r>
              <a:rPr lang="en" sz="1700"/>
              <a:t>commitment</a:t>
            </a:r>
            <a:r>
              <a:rPr lang="en" sz="1700"/>
              <a:t> to His commandments.</a:t>
            </a:r>
            <a:endParaRPr sz="1700"/>
          </a:p>
          <a:p>
            <a:pPr indent="-336550" lvl="0" marL="457200" rtl="0" algn="l">
              <a:lnSpc>
                <a:spcPct val="105000"/>
              </a:lnSpc>
              <a:spcBef>
                <a:spcPts val="0"/>
              </a:spcBef>
              <a:spcAft>
                <a:spcPts val="0"/>
              </a:spcAft>
              <a:buSzPts val="1700"/>
              <a:buChar char="●"/>
            </a:pPr>
            <a:r>
              <a:rPr lang="en" sz="1700"/>
              <a:t>Prophets had authority and power, but were isolated and faced the scorn of listeners when </a:t>
            </a:r>
            <a:r>
              <a:rPr lang="en" sz="1700"/>
              <a:t>delivering</a:t>
            </a:r>
            <a:r>
              <a:rPr lang="en" sz="1700"/>
              <a:t> news no one wanted to hear.</a:t>
            </a:r>
            <a:endParaRPr sz="1700"/>
          </a:p>
        </p:txBody>
      </p:sp>
      <p:pic>
        <p:nvPicPr>
          <p:cNvPr descr="Introduction to the Major Prophets of the Old Testament - Credo Magazine" id="67" name="Google Shape;67;p14"/>
          <p:cNvPicPr preferRelativeResize="0"/>
          <p:nvPr/>
        </p:nvPicPr>
        <p:blipFill>
          <a:blip r:embed="rId3">
            <a:alphaModFix/>
          </a:blip>
          <a:stretch>
            <a:fillRect/>
          </a:stretch>
        </p:blipFill>
        <p:spPr>
          <a:xfrm>
            <a:off x="4927739" y="1529526"/>
            <a:ext cx="3548824" cy="2084450"/>
          </a:xfrm>
          <a:prstGeom prst="rect">
            <a:avLst/>
          </a:prstGeom>
          <a:noFill/>
          <a:ln>
            <a:noFill/>
          </a:ln>
        </p:spPr>
      </p:pic>
      <p:sp>
        <p:nvSpPr>
          <p:cNvPr id="68" name="Google Shape;68;p14"/>
          <p:cNvSpPr txBox="1"/>
          <p:nvPr/>
        </p:nvSpPr>
        <p:spPr>
          <a:xfrm>
            <a:off x="4620163" y="3697525"/>
            <a:ext cx="41640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Old Standard TT"/>
                <a:ea typeface="Old Standard TT"/>
                <a:cs typeface="Old Standard TT"/>
                <a:sym typeface="Old Standard TT"/>
                <a:hlinkClick r:id="rId4"/>
              </a:rPr>
              <a:t>https://credomag.com/2020/11/introduction-to-the-major-prophets-of-the-old-testament/</a:t>
            </a:r>
            <a:endParaRPr sz="800">
              <a:solidFill>
                <a:schemeClr val="dk1"/>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558400"/>
            <a:ext cx="8520600" cy="61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00"/>
              <a:t>The Book of Isaiah</a:t>
            </a:r>
            <a:endParaRPr sz="2400"/>
          </a:p>
        </p:txBody>
      </p:sp>
      <p:sp>
        <p:nvSpPr>
          <p:cNvPr id="74" name="Google Shape;74;p15"/>
          <p:cNvSpPr txBox="1"/>
          <p:nvPr>
            <p:ph idx="1" type="body"/>
          </p:nvPr>
        </p:nvSpPr>
        <p:spPr>
          <a:xfrm>
            <a:off x="2988300" y="1171600"/>
            <a:ext cx="5844000" cy="3397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591"/>
              <a:t>Classic archetypal plot: redemption and calling</a:t>
            </a:r>
            <a:endParaRPr sz="1591"/>
          </a:p>
          <a:p>
            <a:pPr indent="-323850" lvl="0" marL="457200" rtl="0" algn="l">
              <a:lnSpc>
                <a:spcPct val="150000"/>
              </a:lnSpc>
              <a:spcBef>
                <a:spcPts val="1200"/>
              </a:spcBef>
              <a:spcAft>
                <a:spcPts val="0"/>
              </a:spcAft>
              <a:buSzPts val="1500"/>
              <a:buChar char="●"/>
            </a:pPr>
            <a:r>
              <a:rPr lang="en" sz="1500"/>
              <a:t>Disaster strikes with King’s death, causing shock and upheaval</a:t>
            </a:r>
            <a:endParaRPr sz="1500"/>
          </a:p>
          <a:p>
            <a:pPr indent="-323850" lvl="0" marL="457200" rtl="0" algn="l">
              <a:lnSpc>
                <a:spcPct val="150000"/>
              </a:lnSpc>
              <a:spcBef>
                <a:spcPts val="0"/>
              </a:spcBef>
              <a:spcAft>
                <a:spcPts val="0"/>
              </a:spcAft>
              <a:buSzPts val="1500"/>
              <a:buChar char="●"/>
            </a:pPr>
            <a:r>
              <a:rPr lang="en" sz="1500"/>
              <a:t>God appears as the eternal king, offers path to redemption</a:t>
            </a:r>
            <a:endParaRPr sz="1500"/>
          </a:p>
          <a:p>
            <a:pPr indent="-323850" lvl="0" marL="457200" rtl="0" algn="l">
              <a:lnSpc>
                <a:spcPct val="150000"/>
              </a:lnSpc>
              <a:spcBef>
                <a:spcPts val="0"/>
              </a:spcBef>
              <a:spcAft>
                <a:spcPts val="0"/>
              </a:spcAft>
              <a:buSzPts val="1500"/>
              <a:buChar char="●"/>
            </a:pPr>
            <a:r>
              <a:rPr lang="en" sz="1500"/>
              <a:t>Isaiah </a:t>
            </a:r>
            <a:r>
              <a:rPr lang="en" sz="1500"/>
              <a:t>acknowledges</a:t>
            </a:r>
            <a:r>
              <a:rPr lang="en" sz="1500"/>
              <a:t> and openly confesses unworthiness</a:t>
            </a:r>
            <a:endParaRPr sz="1500"/>
          </a:p>
          <a:p>
            <a:pPr indent="-323850" lvl="0" marL="457200" rtl="0" algn="l">
              <a:lnSpc>
                <a:spcPct val="150000"/>
              </a:lnSpc>
              <a:spcBef>
                <a:spcPts val="0"/>
              </a:spcBef>
              <a:spcAft>
                <a:spcPts val="0"/>
              </a:spcAft>
              <a:buSzPts val="1500"/>
              <a:buChar char="●"/>
            </a:pPr>
            <a:r>
              <a:rPr lang="en" sz="1500"/>
              <a:t>Redemption</a:t>
            </a:r>
            <a:r>
              <a:rPr lang="en" sz="1500"/>
              <a:t> comes </a:t>
            </a:r>
            <a:r>
              <a:rPr lang="en" sz="1500"/>
              <a:t>through</a:t>
            </a:r>
            <a:r>
              <a:rPr lang="en" sz="1500"/>
              <a:t> cleansing fire, symbolized by coal touching Isaiah’s lips</a:t>
            </a:r>
            <a:endParaRPr sz="1500"/>
          </a:p>
          <a:p>
            <a:pPr indent="-323850" lvl="0" marL="457200" rtl="0" algn="l">
              <a:lnSpc>
                <a:spcPct val="150000"/>
              </a:lnSpc>
              <a:spcBef>
                <a:spcPts val="0"/>
              </a:spcBef>
              <a:spcAft>
                <a:spcPts val="0"/>
              </a:spcAft>
              <a:buSzPts val="1500"/>
              <a:buChar char="●"/>
            </a:pPr>
            <a:r>
              <a:rPr lang="en" sz="1500"/>
              <a:t>Isaiah is purified by fire, marking </a:t>
            </a:r>
            <a:r>
              <a:rPr lang="en" sz="1500"/>
              <a:t>redemption</a:t>
            </a:r>
            <a:r>
              <a:rPr lang="en" sz="1500"/>
              <a:t> and readiness for calling</a:t>
            </a:r>
            <a:endParaRPr sz="1500"/>
          </a:p>
          <a:p>
            <a:pPr indent="-323850" lvl="0" marL="457200" rtl="0" algn="l">
              <a:lnSpc>
                <a:spcPct val="150000"/>
              </a:lnSpc>
              <a:spcBef>
                <a:spcPts val="0"/>
              </a:spcBef>
              <a:spcAft>
                <a:spcPts val="0"/>
              </a:spcAft>
              <a:buSzPts val="1500"/>
              <a:buChar char="●"/>
            </a:pPr>
            <a:r>
              <a:rPr lang="en" sz="1500"/>
              <a:t>Isaiah expresses </a:t>
            </a:r>
            <a:r>
              <a:rPr lang="en" sz="1500"/>
              <a:t>gratitude, accepts spiritual responsibility</a:t>
            </a:r>
            <a:endParaRPr/>
          </a:p>
        </p:txBody>
      </p:sp>
      <p:pic>
        <p:nvPicPr>
          <p:cNvPr descr="Isaiah - Wikipedia" id="75" name="Google Shape;75;p15"/>
          <p:cNvPicPr preferRelativeResize="0"/>
          <p:nvPr/>
        </p:nvPicPr>
        <p:blipFill>
          <a:blip r:embed="rId3">
            <a:alphaModFix/>
          </a:blip>
          <a:stretch>
            <a:fillRect/>
          </a:stretch>
        </p:blipFill>
        <p:spPr>
          <a:xfrm>
            <a:off x="646100" y="1046800"/>
            <a:ext cx="2095599" cy="3049900"/>
          </a:xfrm>
          <a:prstGeom prst="rect">
            <a:avLst/>
          </a:prstGeom>
          <a:noFill/>
          <a:ln>
            <a:noFill/>
          </a:ln>
        </p:spPr>
      </p:pic>
      <p:sp>
        <p:nvSpPr>
          <p:cNvPr id="76" name="Google Shape;76;p15"/>
          <p:cNvSpPr txBox="1"/>
          <p:nvPr/>
        </p:nvSpPr>
        <p:spPr>
          <a:xfrm>
            <a:off x="526750" y="4182950"/>
            <a:ext cx="23343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Old Standard TT"/>
                <a:ea typeface="Old Standard TT"/>
                <a:cs typeface="Old Standard TT"/>
                <a:sym typeface="Old Standard TT"/>
                <a:hlinkClick r:id="rId4"/>
              </a:rPr>
              <a:t>https://en.wikipedia.org/wiki/Isaiah</a:t>
            </a:r>
            <a:endParaRPr sz="800">
              <a:solidFill>
                <a:schemeClr val="dk1"/>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Isaiah’s Hope</a:t>
            </a:r>
            <a:endParaRPr/>
          </a:p>
        </p:txBody>
      </p:sp>
      <p:sp>
        <p:nvSpPr>
          <p:cNvPr id="82" name="Google Shape;82;p16"/>
          <p:cNvSpPr txBox="1"/>
          <p:nvPr>
            <p:ph idx="1" type="body"/>
          </p:nvPr>
        </p:nvSpPr>
        <p:spPr>
          <a:xfrm>
            <a:off x="311700" y="1058225"/>
            <a:ext cx="4520700" cy="339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Although Isaiah is angry with the people and warns them of the consequences of breaking </a:t>
            </a:r>
            <a:r>
              <a:rPr lang="en" sz="1600"/>
              <a:t>their</a:t>
            </a:r>
            <a:r>
              <a:rPr lang="en" sz="1600"/>
              <a:t> covenant with God, his message also carries sentiments of optimism and hope. </a:t>
            </a:r>
            <a:endParaRPr sz="1600"/>
          </a:p>
          <a:p>
            <a:pPr indent="-330200" lvl="0" marL="457200" rtl="0" algn="l">
              <a:spcBef>
                <a:spcPts val="0"/>
              </a:spcBef>
              <a:spcAft>
                <a:spcPts val="0"/>
              </a:spcAft>
              <a:buSzPts val="1600"/>
              <a:buChar char="●"/>
            </a:pPr>
            <a:r>
              <a:rPr lang="en" sz="1600"/>
              <a:t>Symbolic children’s names</a:t>
            </a:r>
            <a:endParaRPr sz="1600"/>
          </a:p>
          <a:p>
            <a:pPr indent="-327025" lvl="1" marL="914400" rtl="0" algn="l">
              <a:spcBef>
                <a:spcPts val="0"/>
              </a:spcBef>
              <a:spcAft>
                <a:spcPts val="0"/>
              </a:spcAft>
              <a:buSzPts val="1550"/>
              <a:buChar char="○"/>
            </a:pPr>
            <a:r>
              <a:rPr lang="en" sz="1550"/>
              <a:t>Immanuel: “God-with-us”</a:t>
            </a:r>
            <a:endParaRPr sz="1550"/>
          </a:p>
          <a:p>
            <a:pPr indent="-327025" lvl="1" marL="914400" rtl="0" algn="l">
              <a:spcBef>
                <a:spcPts val="0"/>
              </a:spcBef>
              <a:spcAft>
                <a:spcPts val="0"/>
              </a:spcAft>
              <a:buSzPts val="1550"/>
              <a:buChar char="○"/>
            </a:pPr>
            <a:r>
              <a:rPr lang="en" sz="1550"/>
              <a:t>Shear-Jashub: “A remnant shall return”</a:t>
            </a:r>
            <a:endParaRPr sz="1550"/>
          </a:p>
          <a:p>
            <a:pPr indent="-330200" lvl="0" marL="457200" rtl="0" algn="l">
              <a:spcBef>
                <a:spcPts val="0"/>
              </a:spcBef>
              <a:spcAft>
                <a:spcPts val="0"/>
              </a:spcAft>
              <a:buSzPts val="1600"/>
              <a:buChar char="●"/>
            </a:pPr>
            <a:r>
              <a:rPr lang="en" sz="1600"/>
              <a:t>Isaiah placed his trust in the “remnant” of those who remained faithful: “From them God would bring forth a </a:t>
            </a:r>
            <a:r>
              <a:rPr lang="en" sz="1600"/>
              <a:t>messianic, eternal reign of peace and justice” (106).</a:t>
            </a:r>
            <a:endParaRPr sz="1600"/>
          </a:p>
        </p:txBody>
      </p:sp>
      <p:sp>
        <p:nvSpPr>
          <p:cNvPr id="83" name="Google Shape;83;p16"/>
          <p:cNvSpPr txBox="1"/>
          <p:nvPr>
            <p:ph idx="2" type="body"/>
          </p:nvPr>
        </p:nvSpPr>
        <p:spPr>
          <a:xfrm>
            <a:off x="4832400" y="1058225"/>
            <a:ext cx="3999900" cy="38169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Clr>
                <a:schemeClr val="dk1"/>
              </a:buClr>
              <a:buSzPts val="1100"/>
              <a:buFont typeface="Arial"/>
              <a:buNone/>
            </a:pPr>
            <a:r>
              <a:rPr lang="en"/>
              <a:t>“Comfort, O comfort my people</a:t>
            </a:r>
            <a:endParaRPr/>
          </a:p>
          <a:p>
            <a:pPr indent="0" lvl="0" marL="457200" rtl="0" algn="l">
              <a:spcBef>
                <a:spcPts val="1200"/>
              </a:spcBef>
              <a:spcAft>
                <a:spcPts val="0"/>
              </a:spcAft>
              <a:buClr>
                <a:schemeClr val="dk1"/>
              </a:buClr>
              <a:buSzPts val="1100"/>
              <a:buFont typeface="Arial"/>
              <a:buNone/>
            </a:pPr>
            <a:r>
              <a:rPr lang="en"/>
              <a:t>	says your God.</a:t>
            </a:r>
            <a:endParaRPr/>
          </a:p>
          <a:p>
            <a:pPr indent="0" lvl="0" marL="457200" rtl="0" algn="l">
              <a:spcBef>
                <a:spcPts val="1200"/>
              </a:spcBef>
              <a:spcAft>
                <a:spcPts val="0"/>
              </a:spcAft>
              <a:buClr>
                <a:schemeClr val="dk1"/>
              </a:buClr>
              <a:buSzPts val="1100"/>
              <a:buFont typeface="Arial"/>
              <a:buNone/>
            </a:pPr>
            <a:r>
              <a:rPr lang="en"/>
              <a:t>Speak tenderly to Jerusalem,</a:t>
            </a:r>
            <a:endParaRPr/>
          </a:p>
          <a:p>
            <a:pPr indent="457200" lvl="0" marL="457200" rtl="0" algn="l">
              <a:spcBef>
                <a:spcPts val="1200"/>
              </a:spcBef>
              <a:spcAft>
                <a:spcPts val="0"/>
              </a:spcAft>
              <a:buClr>
                <a:schemeClr val="dk1"/>
              </a:buClr>
              <a:buSzPts val="1100"/>
              <a:buFont typeface="Arial"/>
              <a:buNone/>
            </a:pPr>
            <a:r>
              <a:rPr lang="en"/>
              <a:t>and cry to her</a:t>
            </a:r>
            <a:endParaRPr/>
          </a:p>
          <a:p>
            <a:pPr indent="0" lvl="0" marL="457200" rtl="0" algn="l">
              <a:spcBef>
                <a:spcPts val="1200"/>
              </a:spcBef>
              <a:spcAft>
                <a:spcPts val="0"/>
              </a:spcAft>
              <a:buClr>
                <a:schemeClr val="dk1"/>
              </a:buClr>
              <a:buSzPts val="1100"/>
              <a:buFont typeface="Arial"/>
              <a:buNone/>
            </a:pPr>
            <a:r>
              <a:rPr lang="en"/>
              <a:t>that she has served her term,</a:t>
            </a:r>
            <a:endParaRPr/>
          </a:p>
          <a:p>
            <a:pPr indent="457200" lvl="0" marL="457200" rtl="0" algn="l">
              <a:spcBef>
                <a:spcPts val="1200"/>
              </a:spcBef>
              <a:spcAft>
                <a:spcPts val="0"/>
              </a:spcAft>
              <a:buClr>
                <a:schemeClr val="dk1"/>
              </a:buClr>
              <a:buSzPts val="1100"/>
              <a:buFont typeface="Arial"/>
              <a:buNone/>
            </a:pPr>
            <a:r>
              <a:rPr lang="en"/>
              <a:t>that her penalty is paid,</a:t>
            </a:r>
            <a:endParaRPr/>
          </a:p>
          <a:p>
            <a:pPr indent="0" lvl="0" marL="457200" rtl="0" algn="l">
              <a:spcBef>
                <a:spcPts val="1200"/>
              </a:spcBef>
              <a:spcAft>
                <a:spcPts val="0"/>
              </a:spcAft>
              <a:buClr>
                <a:schemeClr val="dk1"/>
              </a:buClr>
              <a:buSzPts val="1100"/>
              <a:buFont typeface="Arial"/>
              <a:buNone/>
            </a:pPr>
            <a:r>
              <a:rPr lang="en"/>
              <a:t>that she has received from the Lord’s hand</a:t>
            </a:r>
            <a:endParaRPr/>
          </a:p>
          <a:p>
            <a:pPr indent="457200" lvl="0" marL="457200" rtl="0" algn="l">
              <a:spcBef>
                <a:spcPts val="1200"/>
              </a:spcBef>
              <a:spcAft>
                <a:spcPts val="0"/>
              </a:spcAft>
              <a:buNone/>
            </a:pPr>
            <a:r>
              <a:rPr lang="en"/>
              <a:t>double for all her sins.” </a:t>
            </a:r>
            <a:endParaRPr/>
          </a:p>
          <a:p>
            <a:pPr indent="457200" lvl="0" marL="457200" rtl="0" algn="l">
              <a:spcBef>
                <a:spcPts val="1200"/>
              </a:spcBef>
              <a:spcAft>
                <a:spcPts val="0"/>
              </a:spcAft>
              <a:buClr>
                <a:schemeClr val="dk1"/>
              </a:buClr>
              <a:buSzPts val="1100"/>
              <a:buFont typeface="Arial"/>
              <a:buNone/>
            </a:pPr>
            <a:r>
              <a:rPr lang="en" sz="1300"/>
              <a:t>		Isaiah 40:1-2</a:t>
            </a:r>
            <a:endParaRPr sz="1300"/>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Power of Poetry</a:t>
            </a:r>
            <a:endParaRPr/>
          </a:p>
        </p:txBody>
      </p:sp>
      <p:sp>
        <p:nvSpPr>
          <p:cNvPr id="89" name="Google Shape;89;p17"/>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Poetic language granted more power and meaning to a prophetic message.</a:t>
            </a:r>
            <a:endParaRPr/>
          </a:p>
          <a:p>
            <a:pPr indent="0" lvl="0" marL="0" rtl="0" algn="l">
              <a:spcBef>
                <a:spcPts val="1200"/>
              </a:spcBef>
              <a:spcAft>
                <a:spcPts val="0"/>
              </a:spcAft>
              <a:buNone/>
            </a:pPr>
            <a:r>
              <a:rPr lang="en"/>
              <a:t>Messages meant for a specific time and place become timeless through the </a:t>
            </a:r>
            <a:r>
              <a:rPr lang="en"/>
              <a:t>language</a:t>
            </a:r>
            <a:r>
              <a:rPr lang="en"/>
              <a:t> of poetry.</a:t>
            </a:r>
            <a:endParaRPr/>
          </a:p>
          <a:p>
            <a:pPr indent="-317500" lvl="0" marL="457200" rtl="0" algn="l">
              <a:spcBef>
                <a:spcPts val="1200"/>
              </a:spcBef>
              <a:spcAft>
                <a:spcPts val="0"/>
              </a:spcAft>
              <a:buSzPts val="1400"/>
              <a:buChar char="●"/>
            </a:pPr>
            <a:r>
              <a:rPr lang="en"/>
              <a:t>Starts, ends with water</a:t>
            </a:r>
            <a:endParaRPr/>
          </a:p>
          <a:p>
            <a:pPr indent="-317500" lvl="0" marL="457200" rtl="0" algn="l">
              <a:spcBef>
                <a:spcPts val="0"/>
              </a:spcBef>
              <a:spcAft>
                <a:spcPts val="0"/>
              </a:spcAft>
              <a:buSzPts val="1400"/>
              <a:buChar char="●"/>
            </a:pPr>
            <a:r>
              <a:rPr lang="en"/>
              <a:t>Transition from actual water to water of blessing</a:t>
            </a:r>
            <a:endParaRPr/>
          </a:p>
          <a:p>
            <a:pPr indent="-317500" lvl="0" marL="457200" rtl="0" algn="l">
              <a:spcBef>
                <a:spcPts val="0"/>
              </a:spcBef>
              <a:spcAft>
                <a:spcPts val="0"/>
              </a:spcAft>
              <a:buSzPts val="1400"/>
              <a:buChar char="●"/>
            </a:pPr>
            <a:r>
              <a:rPr lang="en"/>
              <a:t>As water turns the wasteland into a fruitful garden, God’s blessing promises the people of Israel a bright future</a:t>
            </a:r>
            <a:endParaRPr/>
          </a:p>
        </p:txBody>
      </p:sp>
      <p:sp>
        <p:nvSpPr>
          <p:cNvPr id="90" name="Google Shape;90;p17"/>
          <p:cNvSpPr txBox="1"/>
          <p:nvPr>
            <p:ph idx="2" type="body"/>
          </p:nvPr>
        </p:nvSpPr>
        <p:spPr>
          <a:xfrm>
            <a:off x="4832400" y="1075375"/>
            <a:ext cx="3999900" cy="358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I will pour water on the thirsty land,</a:t>
            </a:r>
            <a:endParaRPr/>
          </a:p>
          <a:p>
            <a:pPr indent="0" lvl="0" marL="0" rtl="0" algn="l">
              <a:spcBef>
                <a:spcPts val="1200"/>
              </a:spcBef>
              <a:spcAft>
                <a:spcPts val="0"/>
              </a:spcAft>
              <a:buNone/>
            </a:pPr>
            <a:r>
              <a:rPr lang="en"/>
              <a:t>	</a:t>
            </a:r>
            <a:r>
              <a:rPr lang="en"/>
              <a:t>a</a:t>
            </a:r>
            <a:r>
              <a:rPr lang="en"/>
              <a:t>nd streams </a:t>
            </a:r>
            <a:r>
              <a:rPr lang="en"/>
              <a:t>o</a:t>
            </a:r>
            <a:r>
              <a:rPr lang="en"/>
              <a:t>n the dry ground;</a:t>
            </a:r>
            <a:endParaRPr/>
          </a:p>
          <a:p>
            <a:pPr indent="0" lvl="0" marL="0" rtl="0" algn="l">
              <a:spcBef>
                <a:spcPts val="1200"/>
              </a:spcBef>
              <a:spcAft>
                <a:spcPts val="0"/>
              </a:spcAft>
              <a:buNone/>
            </a:pPr>
            <a:r>
              <a:rPr lang="en"/>
              <a:t>I will pour my spirit upon your</a:t>
            </a:r>
            <a:endParaRPr/>
          </a:p>
          <a:p>
            <a:pPr indent="457200" lvl="0" marL="457200" rtl="0" algn="l">
              <a:spcBef>
                <a:spcPts val="1200"/>
              </a:spcBef>
              <a:spcAft>
                <a:spcPts val="0"/>
              </a:spcAft>
              <a:buNone/>
            </a:pPr>
            <a:r>
              <a:rPr lang="en"/>
              <a:t>d</a:t>
            </a:r>
            <a:r>
              <a:rPr lang="en"/>
              <a:t>escendants,</a:t>
            </a:r>
            <a:endParaRPr/>
          </a:p>
          <a:p>
            <a:pPr indent="457200" lvl="0" marL="0" rtl="0" algn="l">
              <a:spcBef>
                <a:spcPts val="1200"/>
              </a:spcBef>
              <a:spcAft>
                <a:spcPts val="0"/>
              </a:spcAft>
              <a:buNone/>
            </a:pPr>
            <a:r>
              <a:rPr lang="en"/>
              <a:t>a</a:t>
            </a:r>
            <a:r>
              <a:rPr lang="en"/>
              <a:t>nd my blessing on your offspring.</a:t>
            </a:r>
            <a:endParaRPr/>
          </a:p>
          <a:p>
            <a:pPr indent="0" lvl="0" marL="0" rtl="0" algn="l">
              <a:spcBef>
                <a:spcPts val="1200"/>
              </a:spcBef>
              <a:spcAft>
                <a:spcPts val="0"/>
              </a:spcAft>
              <a:buNone/>
            </a:pPr>
            <a:r>
              <a:rPr lang="en"/>
              <a:t>They shall spring up like a green</a:t>
            </a:r>
            <a:endParaRPr/>
          </a:p>
          <a:p>
            <a:pPr indent="0" lvl="0" marL="0" rtl="0" algn="l">
              <a:spcBef>
                <a:spcPts val="1200"/>
              </a:spcBef>
              <a:spcAft>
                <a:spcPts val="0"/>
              </a:spcAft>
              <a:buNone/>
            </a:pPr>
            <a:r>
              <a:rPr lang="en"/>
              <a:t>	</a:t>
            </a:r>
            <a:r>
              <a:rPr lang="en"/>
              <a:t>t</a:t>
            </a:r>
            <a:r>
              <a:rPr lang="en"/>
              <a:t>amarisk, </a:t>
            </a:r>
            <a:endParaRPr/>
          </a:p>
          <a:p>
            <a:pPr indent="0" lvl="0" marL="0" rtl="0" algn="l">
              <a:spcBef>
                <a:spcPts val="1200"/>
              </a:spcBef>
              <a:spcAft>
                <a:spcPts val="0"/>
              </a:spcAft>
              <a:buNone/>
            </a:pPr>
            <a:r>
              <a:rPr lang="en"/>
              <a:t>	</a:t>
            </a:r>
            <a:r>
              <a:rPr lang="en"/>
              <a:t>l</a:t>
            </a:r>
            <a:r>
              <a:rPr lang="en"/>
              <a:t>ike willows by flowing streams.”</a:t>
            </a:r>
            <a:endParaRPr/>
          </a:p>
          <a:p>
            <a:pPr indent="0" lvl="0" marL="0" rtl="0" algn="l">
              <a:spcBef>
                <a:spcPts val="1200"/>
              </a:spcBef>
              <a:spcAft>
                <a:spcPts val="1200"/>
              </a:spcAft>
              <a:buNone/>
            </a:pPr>
            <a:r>
              <a:rPr lang="en"/>
              <a:t>			</a:t>
            </a:r>
            <a:r>
              <a:rPr lang="en" sz="1300"/>
              <a:t>		Isaiah 44:3-4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Jeremiah- The Prophet of Doom</a:t>
            </a:r>
            <a:endParaRPr/>
          </a:p>
        </p:txBody>
      </p:sp>
      <p:sp>
        <p:nvSpPr>
          <p:cNvPr id="96" name="Google Shape;96;p18"/>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Warning</a:t>
            </a:r>
            <a:endParaRPr/>
          </a:p>
          <a:p>
            <a:pPr indent="-317500" lvl="0" marL="457200" rtl="0" algn="l">
              <a:spcBef>
                <a:spcPts val="1200"/>
              </a:spcBef>
              <a:spcAft>
                <a:spcPts val="0"/>
              </a:spcAft>
              <a:buSzPts val="1400"/>
              <a:buChar char="-"/>
            </a:pPr>
            <a:r>
              <a:rPr lang="en"/>
              <a:t>“It was a time when the people and their leaders were smugly </a:t>
            </a:r>
            <a:r>
              <a:rPr lang="en"/>
              <a:t>comfortable</a:t>
            </a:r>
            <a:r>
              <a:rPr lang="en"/>
              <a:t> in their mistreatment of the poor and their adoption of pagan religious practices. </a:t>
            </a:r>
            <a:endParaRPr/>
          </a:p>
          <a:p>
            <a:pPr indent="-317500" lvl="0" marL="457200" rtl="0" algn="l">
              <a:spcBef>
                <a:spcPts val="0"/>
              </a:spcBef>
              <a:spcAft>
                <a:spcPts val="0"/>
              </a:spcAft>
              <a:buSzPts val="1400"/>
              <a:buChar char="-"/>
            </a:pPr>
            <a:r>
              <a:rPr lang="en"/>
              <a:t>“Then the LORD put out his hand and touched my mouth; and the LORD said to me “Now I have put words in your mouth. See today I appoint you over nations and over kingdoms to pluck up and pull down, to destroy and overthrow to build and to plant” Jeremiah 1:9-10</a:t>
            </a:r>
            <a:endParaRPr/>
          </a:p>
        </p:txBody>
      </p:sp>
      <p:sp>
        <p:nvSpPr>
          <p:cNvPr id="97" name="Google Shape;97;p18"/>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Described as people hardening their hearts to God. </a:t>
            </a:r>
            <a:endParaRPr/>
          </a:p>
          <a:p>
            <a:pPr indent="-317500" lvl="0" marL="457200" rtl="0" algn="l">
              <a:spcBef>
                <a:spcPts val="0"/>
              </a:spcBef>
              <a:spcAft>
                <a:spcPts val="0"/>
              </a:spcAft>
              <a:buSzPts val="1400"/>
              <a:buChar char="-"/>
            </a:pPr>
            <a:r>
              <a:rPr lang="en"/>
              <a:t>People react very negatively to Jeremiah and imprison him. </a:t>
            </a:r>
            <a:endParaRPr/>
          </a:p>
          <a:p>
            <a:pPr indent="-317500" lvl="0" marL="457200" rtl="0" algn="l">
              <a:spcBef>
                <a:spcPts val="0"/>
              </a:spcBef>
              <a:spcAft>
                <a:spcPts val="0"/>
              </a:spcAft>
              <a:buSzPts val="1400"/>
              <a:buChar char="-"/>
            </a:pPr>
            <a:r>
              <a:rPr lang="en"/>
              <a:t>“Why did I come forth from the womb to see toil and sorrow, and spend my days in shame?” Jeremiah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Jeremiah- Prophet of Doom</a:t>
            </a:r>
            <a:endParaRPr/>
          </a:p>
        </p:txBody>
      </p:sp>
      <p:sp>
        <p:nvSpPr>
          <p:cNvPr id="103" name="Google Shape;103;p19"/>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Comfort</a:t>
            </a:r>
            <a:endParaRPr/>
          </a:p>
          <a:p>
            <a:pPr indent="-317500" lvl="0" marL="457200" rtl="0" algn="l">
              <a:spcBef>
                <a:spcPts val="1200"/>
              </a:spcBef>
              <a:spcAft>
                <a:spcPts val="0"/>
              </a:spcAft>
              <a:buSzPts val="1400"/>
              <a:buChar char="-"/>
            </a:pPr>
            <a:r>
              <a:rPr lang="en"/>
              <a:t>After the suffering (The destruction of </a:t>
            </a:r>
            <a:r>
              <a:rPr lang="en"/>
              <a:t>Israel by Babylon)</a:t>
            </a:r>
            <a:r>
              <a:rPr lang="en"/>
              <a:t>  there will come a new covenant. </a:t>
            </a:r>
            <a:endParaRPr/>
          </a:p>
          <a:p>
            <a:pPr indent="-317500" lvl="0" marL="457200" rtl="0" algn="l">
              <a:spcBef>
                <a:spcPts val="0"/>
              </a:spcBef>
              <a:spcAft>
                <a:spcPts val="0"/>
              </a:spcAft>
              <a:buSzPts val="1400"/>
              <a:buChar char="-"/>
            </a:pPr>
            <a:r>
              <a:rPr lang="en"/>
              <a:t>The text calls it a “new exodus” and </a:t>
            </a:r>
            <a:r>
              <a:rPr lang="en"/>
              <a:t>expands</a:t>
            </a:r>
            <a:r>
              <a:rPr lang="en"/>
              <a:t> on the creation of the commandments. </a:t>
            </a:r>
            <a:endParaRPr/>
          </a:p>
          <a:p>
            <a:pPr indent="-317500" lvl="0" marL="457200" rtl="0" algn="l">
              <a:spcBef>
                <a:spcPts val="0"/>
              </a:spcBef>
              <a:spcAft>
                <a:spcPts val="0"/>
              </a:spcAft>
              <a:buSzPts val="1400"/>
              <a:buChar char="-"/>
            </a:pPr>
            <a:r>
              <a:rPr lang="en"/>
              <a:t>He envisioned after 70 years of exile they would return and a descendant of David would rule</a:t>
            </a:r>
            <a:endParaRPr/>
          </a:p>
          <a:p>
            <a:pPr indent="-317500" lvl="0" marL="457200" rtl="0" algn="l">
              <a:spcBef>
                <a:spcPts val="0"/>
              </a:spcBef>
              <a:spcAft>
                <a:spcPts val="0"/>
              </a:spcAft>
              <a:buSzPts val="1400"/>
              <a:buChar char="-"/>
            </a:pPr>
            <a:r>
              <a:rPr lang="en"/>
              <a:t>The refer to this as the “</a:t>
            </a:r>
            <a:r>
              <a:rPr lang="en"/>
              <a:t>righteous branch” </a:t>
            </a:r>
            <a:r>
              <a:rPr lang="en"/>
              <a:t> </a:t>
            </a:r>
            <a:endParaRPr/>
          </a:p>
        </p:txBody>
      </p:sp>
      <p:sp>
        <p:nvSpPr>
          <p:cNvPr id="104" name="Google Shape;104;p19"/>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“See, A time is coming– declares the LORD– when I will make a new covenant with the House of </a:t>
            </a:r>
            <a:r>
              <a:rPr lang="en"/>
              <a:t>Israel</a:t>
            </a:r>
            <a:r>
              <a:rPr lang="en"/>
              <a:t> and the House of Judah. It will not be like the covenant I made with their fathers, when I took them by the hand to lead them out of Egypt, a covenant which they broke. . . . I will put My Teaching into their inmost being and inscribe it on their hearts. Then I will be their God, and they shall be my people” </a:t>
            </a:r>
            <a:endParaRPr/>
          </a:p>
          <a:p>
            <a:pPr indent="0" lvl="0" marL="0" rtl="0" algn="l">
              <a:spcBef>
                <a:spcPts val="1200"/>
              </a:spcBef>
              <a:spcAft>
                <a:spcPts val="1200"/>
              </a:spcAft>
              <a:buNone/>
            </a:pPr>
            <a:r>
              <a:rPr lang="en"/>
              <a:t>Jeremiah 31:31-33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lang="en" sz="2400"/>
              <a:t>Ezekiel - The Multimedia Prophet </a:t>
            </a:r>
            <a:endParaRPr sz="2400"/>
          </a:p>
          <a:p>
            <a:pPr indent="0" lvl="0" marL="0" rtl="0" algn="l">
              <a:spcBef>
                <a:spcPts val="0"/>
              </a:spcBef>
              <a:spcAft>
                <a:spcPts val="0"/>
              </a:spcAft>
              <a:buNone/>
            </a:pPr>
            <a:r>
              <a:t/>
            </a:r>
            <a:endParaRPr/>
          </a:p>
        </p:txBody>
      </p:sp>
      <p:sp>
        <p:nvSpPr>
          <p:cNvPr id="110" name="Google Shape;110;p20"/>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200"/>
              <a:t>Warning </a:t>
            </a:r>
            <a:endParaRPr sz="1200"/>
          </a:p>
          <a:p>
            <a:pPr indent="-304800" lvl="0" marL="457200" rtl="0" algn="l">
              <a:spcBef>
                <a:spcPts val="1200"/>
              </a:spcBef>
              <a:spcAft>
                <a:spcPts val="0"/>
              </a:spcAft>
              <a:buSzPts val="1200"/>
              <a:buChar char="-"/>
            </a:pPr>
            <a:r>
              <a:rPr lang="en" sz="1200"/>
              <a:t>He was a priest and prophet. He received his call while living among the first group of captives transported to Babylon</a:t>
            </a:r>
            <a:endParaRPr sz="1200"/>
          </a:p>
          <a:p>
            <a:pPr indent="-304800" lvl="0" marL="457200" rtl="0" algn="l">
              <a:spcBef>
                <a:spcPts val="0"/>
              </a:spcBef>
              <a:spcAft>
                <a:spcPts val="0"/>
              </a:spcAft>
              <a:buSzPts val="1200"/>
              <a:buChar char="-"/>
            </a:pPr>
            <a:r>
              <a:rPr lang="en" sz="1200"/>
              <a:t>The wickedness of the people will bring about the destruction of the temple and in their exile they will be tempted to assimilate. </a:t>
            </a:r>
            <a:endParaRPr sz="1200"/>
          </a:p>
          <a:p>
            <a:pPr indent="-304800" lvl="0" marL="457200" rtl="0" algn="l">
              <a:spcBef>
                <a:spcPts val="0"/>
              </a:spcBef>
              <a:spcAft>
                <a:spcPts val="0"/>
              </a:spcAft>
              <a:buSzPts val="1200"/>
              <a:buChar char="-"/>
            </a:pPr>
            <a:r>
              <a:rPr lang="en" sz="1200"/>
              <a:t>His mission is to call out the Israelites for rebelling against their traditions, but he saw it as encouraging them to remain faithful. </a:t>
            </a:r>
            <a:endParaRPr sz="1200"/>
          </a:p>
          <a:p>
            <a:pPr indent="0" lvl="0" marL="0" rtl="0" algn="l">
              <a:spcBef>
                <a:spcPts val="1200"/>
              </a:spcBef>
              <a:spcAft>
                <a:spcPts val="1200"/>
              </a:spcAft>
              <a:buNone/>
            </a:pPr>
            <a:r>
              <a:t/>
            </a:r>
            <a:endParaRPr/>
          </a:p>
        </p:txBody>
      </p:sp>
      <p:sp>
        <p:nvSpPr>
          <p:cNvPr id="111" name="Google Shape;111;p20"/>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“Divide the hair, one third of the hair you shall burn in the fire inside the city, when the days of </a:t>
            </a:r>
            <a:r>
              <a:rPr lang="en"/>
              <a:t>siege</a:t>
            </a:r>
            <a:r>
              <a:rPr lang="en"/>
              <a:t> are completed; one third you shall take and strike with the sword all around the city, and on third you shall scatter to the wind, and I will </a:t>
            </a:r>
            <a:r>
              <a:rPr lang="en"/>
              <a:t>unsheathe</a:t>
            </a:r>
            <a:r>
              <a:rPr lang="en"/>
              <a:t> the sword after them” </a:t>
            </a:r>
            <a:r>
              <a:rPr lang="en"/>
              <a:t>Ezekiel</a:t>
            </a:r>
            <a:r>
              <a:rPr lang="en"/>
              <a:t> 5:1-2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555600"/>
            <a:ext cx="54288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Ezekiel - The Multimedia Prophet</a:t>
            </a:r>
            <a:r>
              <a:rPr lang="en"/>
              <a:t> </a:t>
            </a:r>
            <a:endParaRPr/>
          </a:p>
        </p:txBody>
      </p:sp>
      <p:sp>
        <p:nvSpPr>
          <p:cNvPr id="117" name="Google Shape;117;p2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Comfort </a:t>
            </a:r>
            <a:endParaRPr/>
          </a:p>
          <a:p>
            <a:pPr indent="-304800" lvl="0" marL="457200" rtl="0" algn="l">
              <a:spcBef>
                <a:spcPts val="1200"/>
              </a:spcBef>
              <a:spcAft>
                <a:spcPts val="0"/>
              </a:spcAft>
              <a:buSzPts val="1200"/>
              <a:buChar char="-"/>
            </a:pPr>
            <a:r>
              <a:rPr lang="en"/>
              <a:t>He has a vision of a </a:t>
            </a:r>
            <a:r>
              <a:rPr lang="en"/>
              <a:t>rebuilt</a:t>
            </a:r>
            <a:r>
              <a:rPr lang="en"/>
              <a:t> temple with the people who returned home.  </a:t>
            </a:r>
            <a:endParaRPr/>
          </a:p>
          <a:p>
            <a:pPr indent="-304800" lvl="0" marL="457200" rtl="0" algn="l">
              <a:spcBef>
                <a:spcPts val="0"/>
              </a:spcBef>
              <a:spcAft>
                <a:spcPts val="0"/>
              </a:spcAft>
              <a:buSzPts val="1200"/>
              <a:buChar char="-"/>
            </a:pPr>
            <a:r>
              <a:rPr lang="en"/>
              <a:t>“Thus says the Lord God: I am going to open your graves, and bring you up from your graves, o my people: and I will bring you back to the land of </a:t>
            </a:r>
            <a:r>
              <a:rPr lang="en"/>
              <a:t>Israel</a:t>
            </a:r>
            <a:r>
              <a:rPr lang="en"/>
              <a:t>. . . I will put my spirit within you, and you shall live, and I will place you on your own soil; then you shall know that I, the lord, have spoken and will act. Ezekiel 31: 12,14</a:t>
            </a:r>
            <a:endParaRPr/>
          </a:p>
        </p:txBody>
      </p:sp>
      <p:pic>
        <p:nvPicPr>
          <p:cNvPr id="118" name="Google Shape;118;p21"/>
          <p:cNvPicPr preferRelativeResize="0"/>
          <p:nvPr/>
        </p:nvPicPr>
        <p:blipFill>
          <a:blip r:embed="rId3">
            <a:alphaModFix/>
          </a:blip>
          <a:stretch>
            <a:fillRect/>
          </a:stretch>
        </p:blipFill>
        <p:spPr>
          <a:xfrm>
            <a:off x="5429175" y="854250"/>
            <a:ext cx="3098700" cy="37675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