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6fc3ee112b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6fc3ee112b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6fc3ee112b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6fc3ee112b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6fc3ee112b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6fc3ee112b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d062a15bd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d062a15bd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d062a15bd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d062a15bd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d062a15bd9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d062a15bd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d062a15bd9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d062a15bd9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d062a15bd9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d062a15bd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d062a15bd9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d062a15bd9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6fc3ee112b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6fc3ee112b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6fc3ee112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6fc3ee112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jp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John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Patrick Allen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Resurrection</a:t>
            </a:r>
            <a:endParaRPr/>
          </a:p>
        </p:txBody>
      </p:sp>
      <p:sp>
        <p:nvSpPr>
          <p:cNvPr id="111" name="Google Shape;111;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Mary discovers the empty tomb, followed by Peter and John</a:t>
            </a:r>
            <a:endParaRPr/>
          </a:p>
          <a:p>
            <a:pPr indent="-342900" lvl="0" marL="457200" rtl="0" algn="l">
              <a:lnSpc>
                <a:spcPct val="200000"/>
              </a:lnSpc>
              <a:spcBef>
                <a:spcPts val="0"/>
              </a:spcBef>
              <a:spcAft>
                <a:spcPts val="0"/>
              </a:spcAft>
              <a:buSzPts val="1800"/>
              <a:buChar char="●"/>
            </a:pPr>
            <a:r>
              <a:rPr lang="en"/>
              <a:t>Jesus appears to the disciples that night</a:t>
            </a:r>
            <a:endParaRPr/>
          </a:p>
          <a:p>
            <a:pPr indent="-342900" lvl="0" marL="457200" rtl="0" algn="l">
              <a:lnSpc>
                <a:spcPct val="200000"/>
              </a:lnSpc>
              <a:spcBef>
                <a:spcPts val="0"/>
              </a:spcBef>
              <a:spcAft>
                <a:spcPts val="0"/>
              </a:spcAft>
              <a:buSzPts val="1800"/>
              <a:buChar char="●"/>
            </a:pPr>
            <a:r>
              <a:rPr lang="en"/>
              <a:t>“Peace be with you. As the Father has sent me, so I send you.”</a:t>
            </a:r>
            <a:endParaRPr/>
          </a:p>
          <a:p>
            <a:pPr indent="-342900" lvl="0" marL="457200" rtl="0" algn="l">
              <a:lnSpc>
                <a:spcPct val="200000"/>
              </a:lnSpc>
              <a:spcBef>
                <a:spcPts val="0"/>
              </a:spcBef>
              <a:spcAft>
                <a:spcPts val="0"/>
              </a:spcAft>
              <a:buSzPts val="1800"/>
              <a:buChar char="●"/>
            </a:pPr>
            <a:r>
              <a:rPr lang="en"/>
              <a:t>“Receive the Holy Spirit”</a:t>
            </a:r>
            <a:endParaRPr/>
          </a:p>
          <a:p>
            <a:pPr indent="-342900" lvl="0" marL="457200" rtl="0" algn="l">
              <a:lnSpc>
                <a:spcPct val="200000"/>
              </a:lnSpc>
              <a:spcBef>
                <a:spcPts val="0"/>
              </a:spcBef>
              <a:spcAft>
                <a:spcPts val="0"/>
              </a:spcAft>
              <a:buSzPts val="1800"/>
              <a:buChar char="●"/>
            </a:pPr>
            <a:r>
              <a:rPr lang="en"/>
              <a:t>“Blessed are those who have not seen and yet have come to believe” (John 20:29)</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Final Chapter</a:t>
            </a:r>
            <a:endParaRPr/>
          </a:p>
        </p:txBody>
      </p:sp>
      <p:sp>
        <p:nvSpPr>
          <p:cNvPr id="117" name="Google Shape;117;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Disciples</a:t>
            </a:r>
            <a:r>
              <a:rPr lang="en"/>
              <a:t> encounter Jesus on shore</a:t>
            </a:r>
            <a:endParaRPr/>
          </a:p>
          <a:p>
            <a:pPr indent="-342900" lvl="0" marL="457200" rtl="0" algn="l">
              <a:lnSpc>
                <a:spcPct val="200000"/>
              </a:lnSpc>
              <a:spcBef>
                <a:spcPts val="0"/>
              </a:spcBef>
              <a:spcAft>
                <a:spcPts val="0"/>
              </a:spcAft>
              <a:buSzPts val="1800"/>
              <a:buChar char="●"/>
            </a:pPr>
            <a:r>
              <a:rPr lang="en"/>
              <a:t>Conversation with Peter</a:t>
            </a:r>
            <a:endParaRPr/>
          </a:p>
          <a:p>
            <a:pPr indent="-342900" lvl="0" marL="457200" rtl="0" algn="l">
              <a:lnSpc>
                <a:spcPct val="200000"/>
              </a:lnSpc>
              <a:spcBef>
                <a:spcPts val="0"/>
              </a:spcBef>
              <a:spcAft>
                <a:spcPts val="0"/>
              </a:spcAft>
              <a:buSzPts val="1800"/>
              <a:buChar char="●"/>
            </a:pPr>
            <a:r>
              <a:rPr lang="en"/>
              <a:t>“But there are also many other things that Jesus did; if every one of them were written down, I suppose that the world itself could not contain the books that would be written” (John 21:25)</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Cultural Connections</a:t>
            </a:r>
            <a:endParaRPr/>
          </a:p>
        </p:txBody>
      </p:sp>
      <p:sp>
        <p:nvSpPr>
          <p:cNvPr id="123" name="Google Shape;123;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Matrix</a:t>
            </a:r>
            <a:endParaRPr/>
          </a:p>
          <a:p>
            <a:pPr indent="0" lvl="0" marL="457200" rtl="0" algn="l">
              <a:spcBef>
                <a:spcPts val="1200"/>
              </a:spcBef>
              <a:spcAft>
                <a:spcPts val="0"/>
              </a:spcAft>
              <a:buNone/>
            </a:pPr>
            <a:r>
              <a:rPr lang="en"/>
              <a:t>“And you will know the truth, and the truth will make you free” (John 8:32)</a:t>
            </a:r>
            <a:endParaRPr/>
          </a:p>
          <a:p>
            <a:pPr indent="-342900" lvl="0" marL="457200" rtl="0" algn="l">
              <a:spcBef>
                <a:spcPts val="1200"/>
              </a:spcBef>
              <a:spcAft>
                <a:spcPts val="0"/>
              </a:spcAft>
              <a:buSzPts val="1800"/>
              <a:buChar char="●"/>
            </a:pPr>
            <a:r>
              <a:rPr lang="en"/>
              <a:t>The Seven Last Words</a:t>
            </a:r>
            <a:endParaRPr/>
          </a:p>
        </p:txBody>
      </p:sp>
      <p:pic>
        <p:nvPicPr>
          <p:cNvPr id="124" name="Google Shape;124;p24"/>
          <p:cNvPicPr preferRelativeResize="0"/>
          <p:nvPr/>
        </p:nvPicPr>
        <p:blipFill>
          <a:blip r:embed="rId3">
            <a:alphaModFix/>
          </a:blip>
          <a:stretch>
            <a:fillRect/>
          </a:stretch>
        </p:blipFill>
        <p:spPr>
          <a:xfrm>
            <a:off x="903150" y="2722200"/>
            <a:ext cx="2893800" cy="2181925"/>
          </a:xfrm>
          <a:prstGeom prst="rect">
            <a:avLst/>
          </a:prstGeom>
          <a:noFill/>
          <a:ln>
            <a:noFill/>
          </a:ln>
        </p:spPr>
      </p:pic>
      <p:pic>
        <p:nvPicPr>
          <p:cNvPr id="125" name="Google Shape;125;p24"/>
          <p:cNvPicPr preferRelativeResize="0"/>
          <p:nvPr/>
        </p:nvPicPr>
        <p:blipFill>
          <a:blip r:embed="rId4">
            <a:alphaModFix/>
          </a:blip>
          <a:stretch>
            <a:fillRect/>
          </a:stretch>
        </p:blipFill>
        <p:spPr>
          <a:xfrm>
            <a:off x="6828552" y="1995175"/>
            <a:ext cx="1898557" cy="2852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5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Differences between John and the Other Gospels</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Almost all of the material in this gospel occurs only in John</a:t>
            </a:r>
            <a:endParaRPr/>
          </a:p>
          <a:p>
            <a:pPr indent="-342900" lvl="0" marL="457200" rtl="0" algn="l">
              <a:lnSpc>
                <a:spcPct val="200000"/>
              </a:lnSpc>
              <a:spcBef>
                <a:spcPts val="0"/>
              </a:spcBef>
              <a:spcAft>
                <a:spcPts val="0"/>
              </a:spcAft>
              <a:buSzPts val="1800"/>
              <a:buChar char="●"/>
            </a:pPr>
            <a:r>
              <a:rPr lang="en"/>
              <a:t>Other gospels contain parables, John contains none</a:t>
            </a:r>
            <a:endParaRPr/>
          </a:p>
          <a:p>
            <a:pPr indent="-342900" lvl="0" marL="457200" rtl="0" algn="l">
              <a:lnSpc>
                <a:spcPct val="200000"/>
              </a:lnSpc>
              <a:spcBef>
                <a:spcPts val="0"/>
              </a:spcBef>
              <a:spcAft>
                <a:spcPts val="0"/>
              </a:spcAft>
              <a:buSzPts val="1800"/>
              <a:buChar char="●"/>
            </a:pPr>
            <a:r>
              <a:rPr lang="en"/>
              <a:t>Timeline of events was different, e.g., cleansing of temple at beginning of Jesus’ public life</a:t>
            </a:r>
            <a:endParaRPr/>
          </a:p>
          <a:p>
            <a:pPr indent="-342900" lvl="0" marL="457200" rtl="0" algn="l">
              <a:lnSpc>
                <a:spcPct val="200000"/>
              </a:lnSpc>
              <a:spcBef>
                <a:spcPts val="0"/>
              </a:spcBef>
              <a:spcAft>
                <a:spcPts val="0"/>
              </a:spcAft>
              <a:buSzPts val="1800"/>
              <a:buChar char="●"/>
            </a:pPr>
            <a:r>
              <a:rPr lang="en"/>
              <a:t>Focuses on a group of “signs”, not found in other gospels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was Jesus?</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“And the Word was God” “And the Word became flesh and lived among us”</a:t>
            </a:r>
            <a:endParaRPr/>
          </a:p>
          <a:p>
            <a:pPr indent="-342900" lvl="0" marL="457200" rtl="0" algn="l">
              <a:lnSpc>
                <a:spcPct val="200000"/>
              </a:lnSpc>
              <a:spcBef>
                <a:spcPts val="0"/>
              </a:spcBef>
              <a:spcAft>
                <a:spcPts val="0"/>
              </a:spcAft>
              <a:buSzPts val="1800"/>
              <a:buChar char="●"/>
            </a:pPr>
            <a:r>
              <a:rPr lang="en"/>
              <a:t>John</a:t>
            </a:r>
            <a:r>
              <a:rPr lang="en"/>
              <a:t> writes that Jesus was God, but also flesh, i.e., a human</a:t>
            </a:r>
            <a:endParaRPr/>
          </a:p>
          <a:p>
            <a:pPr indent="-342900" lvl="0" marL="457200" rtl="0" algn="l">
              <a:lnSpc>
                <a:spcPct val="200000"/>
              </a:lnSpc>
              <a:spcBef>
                <a:spcPts val="0"/>
              </a:spcBef>
              <a:spcAft>
                <a:spcPts val="0"/>
              </a:spcAft>
              <a:buSzPts val="1800"/>
              <a:buChar char="●"/>
            </a:pPr>
            <a:r>
              <a:rPr lang="en"/>
              <a:t>Foundational belief of Christian Community</a:t>
            </a:r>
            <a:endParaRPr/>
          </a:p>
        </p:txBody>
      </p:sp>
      <p:pic>
        <p:nvPicPr>
          <p:cNvPr id="68" name="Google Shape;68;p15"/>
          <p:cNvPicPr preferRelativeResize="0"/>
          <p:nvPr/>
        </p:nvPicPr>
        <p:blipFill>
          <a:blip r:embed="rId3">
            <a:alphaModFix/>
          </a:blip>
          <a:stretch>
            <a:fillRect/>
          </a:stretch>
        </p:blipFill>
        <p:spPr>
          <a:xfrm>
            <a:off x="3314900" y="2600675"/>
            <a:ext cx="2514200" cy="2514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Book of Signs</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7 miracles or signs</a:t>
            </a:r>
            <a:endParaRPr/>
          </a:p>
          <a:p>
            <a:pPr indent="-342900" lvl="0" marL="457200" rtl="0" algn="l">
              <a:lnSpc>
                <a:spcPct val="200000"/>
              </a:lnSpc>
              <a:spcBef>
                <a:spcPts val="0"/>
              </a:spcBef>
              <a:spcAft>
                <a:spcPts val="0"/>
              </a:spcAft>
              <a:buSzPts val="1800"/>
              <a:buChar char="●"/>
            </a:pPr>
            <a:r>
              <a:rPr lang="en"/>
              <a:t>Beginning with Jesus turning water to wine</a:t>
            </a:r>
            <a:endParaRPr/>
          </a:p>
          <a:p>
            <a:pPr indent="-342900" lvl="0" marL="457200" rtl="0" algn="l">
              <a:lnSpc>
                <a:spcPct val="200000"/>
              </a:lnSpc>
              <a:spcBef>
                <a:spcPts val="0"/>
              </a:spcBef>
              <a:spcAft>
                <a:spcPts val="0"/>
              </a:spcAft>
              <a:buSzPts val="1800"/>
              <a:buChar char="●"/>
            </a:pPr>
            <a:r>
              <a:rPr lang="en"/>
              <a:t>Ending with Jesus raising Lazarus from the dead</a:t>
            </a:r>
            <a:endParaRPr/>
          </a:p>
          <a:p>
            <a:pPr indent="0" lvl="0" marL="457200" rtl="0" algn="l">
              <a:lnSpc>
                <a:spcPct val="200000"/>
              </a:lnSpc>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Conversations</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Conversation with Nicodemus about spiritual rebirth</a:t>
            </a:r>
            <a:endParaRPr/>
          </a:p>
          <a:p>
            <a:pPr indent="-342900" lvl="0" marL="457200" rtl="0" algn="l">
              <a:lnSpc>
                <a:spcPct val="200000"/>
              </a:lnSpc>
              <a:spcBef>
                <a:spcPts val="0"/>
              </a:spcBef>
              <a:spcAft>
                <a:spcPts val="0"/>
              </a:spcAft>
              <a:buSzPts val="1800"/>
              <a:buChar char="●"/>
            </a:pPr>
            <a:r>
              <a:rPr lang="en"/>
              <a:t>“Very truly, I tell you, no one can enter the kingdom of God without being born of water and Spirit” (John 3:5)</a:t>
            </a:r>
            <a:endParaRPr/>
          </a:p>
          <a:p>
            <a:pPr indent="-342900" lvl="0" marL="457200" rtl="0" algn="l">
              <a:lnSpc>
                <a:spcPct val="200000"/>
              </a:lnSpc>
              <a:spcBef>
                <a:spcPts val="0"/>
              </a:spcBef>
              <a:spcAft>
                <a:spcPts val="0"/>
              </a:spcAft>
              <a:buSzPts val="1800"/>
              <a:buChar char="●"/>
            </a:pPr>
            <a:r>
              <a:rPr lang="en"/>
              <a:t>“For God so loved the world, that he gave his only begotten Son, that whosoever believeth in him should not perish, but have everlasting life”      (John 3:16)</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Conversations</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Samaritan woman</a:t>
            </a:r>
            <a:endParaRPr/>
          </a:p>
          <a:p>
            <a:pPr indent="-342900" lvl="0" marL="457200" rtl="0" algn="l">
              <a:lnSpc>
                <a:spcPct val="200000"/>
              </a:lnSpc>
              <a:spcBef>
                <a:spcPts val="0"/>
              </a:spcBef>
              <a:spcAft>
                <a:spcPts val="0"/>
              </a:spcAft>
              <a:buSzPts val="1800"/>
              <a:buChar char="●"/>
            </a:pPr>
            <a:r>
              <a:rPr lang="en"/>
              <a:t>Significant because Jewish men did no talk to Samaritan women</a:t>
            </a:r>
            <a:endParaRPr/>
          </a:p>
          <a:p>
            <a:pPr indent="-342900" lvl="0" marL="457200" rtl="0" algn="l">
              <a:lnSpc>
                <a:spcPct val="200000"/>
              </a:lnSpc>
              <a:spcBef>
                <a:spcPts val="0"/>
              </a:spcBef>
              <a:spcAft>
                <a:spcPts val="0"/>
              </a:spcAft>
              <a:buSzPts val="1800"/>
              <a:buChar char="●"/>
            </a:pPr>
            <a:r>
              <a:rPr lang="en"/>
              <a:t>Revealed he knew about the woman’s past</a:t>
            </a:r>
            <a:endParaRPr/>
          </a:p>
          <a:p>
            <a:pPr indent="-342900" lvl="0" marL="457200" rtl="0" algn="l">
              <a:lnSpc>
                <a:spcPct val="200000"/>
              </a:lnSpc>
              <a:spcBef>
                <a:spcPts val="0"/>
              </a:spcBef>
              <a:spcAft>
                <a:spcPts val="0"/>
              </a:spcAft>
              <a:buSzPts val="1800"/>
              <a:buChar char="●"/>
            </a:pPr>
            <a:r>
              <a:rPr lang="en"/>
              <a:t>“If you knew the gift of God, and who it is that is saying to you, ‘Give me a drink,’ You would have asked him, and he would have given you living water” (John 4:10)</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 Am”</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The statement, “I Am”, only found in John</a:t>
            </a:r>
            <a:endParaRPr/>
          </a:p>
          <a:p>
            <a:pPr indent="-342900" lvl="0" marL="457200" rtl="0" algn="l">
              <a:lnSpc>
                <a:spcPct val="200000"/>
              </a:lnSpc>
              <a:spcBef>
                <a:spcPts val="0"/>
              </a:spcBef>
              <a:spcAft>
                <a:spcPts val="0"/>
              </a:spcAft>
              <a:buSzPts val="1800"/>
              <a:buChar char="●"/>
            </a:pPr>
            <a:r>
              <a:rPr lang="en"/>
              <a:t>“I am the bread of life</a:t>
            </a:r>
            <a:r>
              <a:rPr lang="en"/>
              <a:t>"</a:t>
            </a:r>
            <a:endParaRPr/>
          </a:p>
        </p:txBody>
      </p:sp>
      <p:pic>
        <p:nvPicPr>
          <p:cNvPr id="93" name="Google Shape;93;p19"/>
          <p:cNvPicPr preferRelativeResize="0"/>
          <p:nvPr/>
        </p:nvPicPr>
        <p:blipFill>
          <a:blip r:embed="rId3">
            <a:alphaModFix/>
          </a:blip>
          <a:stretch>
            <a:fillRect/>
          </a:stretch>
        </p:blipFill>
        <p:spPr>
          <a:xfrm>
            <a:off x="4572004" y="1921000"/>
            <a:ext cx="3857324" cy="23892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Book of Glory</a:t>
            </a:r>
            <a:endParaRPr/>
          </a:p>
        </p:txBody>
      </p:sp>
      <p:sp>
        <p:nvSpPr>
          <p:cNvPr id="99" name="Google Shape;99;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SzPts val="1800"/>
              <a:buChar char="●"/>
            </a:pPr>
            <a:r>
              <a:rPr lang="en"/>
              <a:t>Different focus in the Last Supper</a:t>
            </a:r>
            <a:endParaRPr/>
          </a:p>
          <a:p>
            <a:pPr indent="-342900" lvl="0" marL="457200" rtl="0" algn="l">
              <a:lnSpc>
                <a:spcPct val="100000"/>
              </a:lnSpc>
              <a:spcBef>
                <a:spcPts val="0"/>
              </a:spcBef>
              <a:spcAft>
                <a:spcPts val="0"/>
              </a:spcAft>
              <a:buSzPts val="1800"/>
              <a:buChar char="●"/>
            </a:pPr>
            <a:r>
              <a:rPr lang="en"/>
              <a:t>Long speech by Jesus</a:t>
            </a:r>
            <a:endParaRPr/>
          </a:p>
          <a:p>
            <a:pPr indent="0" lvl="0" marL="0" rtl="0" algn="l">
              <a:lnSpc>
                <a:spcPct val="100000"/>
              </a:lnSpc>
              <a:spcBef>
                <a:spcPts val="1200"/>
              </a:spcBef>
              <a:spcAft>
                <a:spcPts val="0"/>
              </a:spcAft>
              <a:buNone/>
            </a:pPr>
            <a:r>
              <a:rPr lang="en"/>
              <a:t>“Whoever has seen me has seen the Father” (John 14:9)</a:t>
            </a:r>
            <a:endParaRPr/>
          </a:p>
          <a:p>
            <a:pPr indent="0" lvl="0" marL="0" rtl="0" algn="l">
              <a:lnSpc>
                <a:spcPct val="100000"/>
              </a:lnSpc>
              <a:spcBef>
                <a:spcPts val="1200"/>
              </a:spcBef>
              <a:spcAft>
                <a:spcPts val="0"/>
              </a:spcAft>
              <a:buNone/>
            </a:pPr>
            <a:r>
              <a:rPr lang="en"/>
              <a:t>“I am in the Father and the Father is in me” (John 14:10)</a:t>
            </a:r>
            <a:endParaRPr/>
          </a:p>
          <a:p>
            <a:pPr indent="0" lvl="0" marL="0" rtl="0" algn="l">
              <a:lnSpc>
                <a:spcPct val="100000"/>
              </a:lnSpc>
              <a:spcBef>
                <a:spcPts val="1200"/>
              </a:spcBef>
              <a:spcAft>
                <a:spcPts val="1200"/>
              </a:spcAft>
              <a:buNone/>
            </a:pPr>
            <a:r>
              <a:rPr lang="en"/>
              <a:t>“No one has greater love than this, to lay down one's life for one’s friends” (John 15:13)</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Holy Spirit</a:t>
            </a:r>
            <a:endParaRPr/>
          </a:p>
        </p:txBody>
      </p:sp>
      <p:sp>
        <p:nvSpPr>
          <p:cNvPr id="105" name="Google Shape;105;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Described in John as a “parakletos”</a:t>
            </a:r>
            <a:endParaRPr/>
          </a:p>
          <a:p>
            <a:pPr indent="0" lvl="0" marL="457200" rtl="0" algn="l">
              <a:spcBef>
                <a:spcPts val="1200"/>
              </a:spcBef>
              <a:spcAft>
                <a:spcPts val="1200"/>
              </a:spcAft>
              <a:buNone/>
            </a:pPr>
            <a:r>
              <a:rPr lang="en"/>
              <a:t>“I will ask the Father, and he will give you another Advocate, to be with you forever. This is the Spirit of truth, whom the world cannot receive, because it neither sees him nor knows him. You know him, because he abides with you, and he will be in you” (John 14:16-17)</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