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095585b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095585b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095585b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095585b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095585b2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095585b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c73b552161fb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c73b552161fb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ba035b1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ba035b1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ba035b15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ba035b15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095585b2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095585b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ba035b15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ba035b15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bible.fandom.com/wiki/Domitia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https://www.britannica.com/art/apocalyptic-literature#/media/1/29733/26897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s://whc.unesco.org/en/list/942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20"/>
              <a:t>The Bible and its Influence</a:t>
            </a:r>
            <a:endParaRPr sz="42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20"/>
              <a:t>Chapter 34: “Crisis and Persecution”</a:t>
            </a:r>
            <a:endParaRPr sz="42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&amp; Patrick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90250" y="526350"/>
            <a:ext cx="235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Suffering and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Execution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6" name="Google Shape;66;p14"/>
          <p:cNvSpPr txBox="1"/>
          <p:nvPr/>
        </p:nvSpPr>
        <p:spPr>
          <a:xfrm>
            <a:off x="2844650" y="713800"/>
            <a:ext cx="57525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●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Emperor Domitian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○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Wanted people to call him “Lord and God,” and treat him as a Roman deity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○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Caused 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problem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 for Christians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○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Some who refused to worship Emperor were imprisoned, tortured, even murdered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●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Romans saw Christians as disloyal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●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Revelations written during time of suffering and persecution for Christians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○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Temptations to abandon faith to avoid persecution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●"/>
            </a:pPr>
            <a:r>
              <a:rPr i="1"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Revelation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 revealed 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value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 &amp; meaning of suffering, what was coming next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●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Includes symbolism to hide meaning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rage"/>
              <a:buChar char="○"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Confusing read as a result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Domitian | Bible Wiki | Fandom"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75" y="2004925"/>
            <a:ext cx="1801725" cy="24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22750" y="4471625"/>
            <a:ext cx="18894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https://bible.fandom.com/wiki/Domitian</a:t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60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Revelation as a Letter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67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“The </a:t>
            </a:r>
            <a:r>
              <a:rPr lang="en" sz="1900"/>
              <a:t>revelation</a:t>
            </a:r>
            <a:r>
              <a:rPr lang="en" sz="1900"/>
              <a:t> of Jesus Christ, which God gave him to show his servants what must soon take place; he made known by sending his angel to his servant John, who testified to the word of God and to the testimony of Jesus Christ, even to all that he saw” 								-</a:t>
            </a:r>
            <a:r>
              <a:rPr i="1" lang="en"/>
              <a:t>Revelation</a:t>
            </a:r>
            <a:r>
              <a:rPr lang="en"/>
              <a:t> 1:1-2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Revelation </a:t>
            </a:r>
            <a:r>
              <a:rPr lang="en"/>
              <a:t>is apocalyptic but shares </a:t>
            </a:r>
            <a:r>
              <a:rPr lang="en"/>
              <a:t>characteristics</a:t>
            </a:r>
            <a:r>
              <a:rPr lang="en"/>
              <a:t> with prophecy and narrative biblical 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as letter from John to seven existing churches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John </a:t>
            </a:r>
            <a:r>
              <a:rPr lang="en"/>
              <a:t>exiled</a:t>
            </a:r>
            <a:r>
              <a:rPr lang="en"/>
              <a:t> from Ephesus to Patmos, where </a:t>
            </a:r>
            <a:r>
              <a:rPr i="1" lang="en"/>
              <a:t>Revelation </a:t>
            </a:r>
            <a:r>
              <a:rPr lang="en"/>
              <a:t>was written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Visions mirror author’s surrounding scenery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Patmos </a:t>
            </a:r>
            <a:r>
              <a:rPr lang="en"/>
              <a:t>is an island  10 miles long, 6 miles across, w/ 37 miles of coastline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5730613" y="526350"/>
            <a:ext cx="3096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Apocalyptic Literature &amp; </a:t>
            </a:r>
            <a:r>
              <a:rPr lang="en" sz="3400"/>
              <a:t>“Sign”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Language</a:t>
            </a:r>
            <a:endParaRPr sz="3400"/>
          </a:p>
        </p:txBody>
      </p:sp>
      <p:sp>
        <p:nvSpPr>
          <p:cNvPr id="80" name="Google Shape;80;p16"/>
          <p:cNvSpPr txBox="1"/>
          <p:nvPr/>
        </p:nvSpPr>
        <p:spPr>
          <a:xfrm>
            <a:off x="556350" y="661300"/>
            <a:ext cx="543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Unlike the Romans, first-century Christians were familiar w/ apocalyptic literature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Use of terms, symbols, numbers to communicate with audience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○"/>
            </a:pPr>
            <a:r>
              <a:rPr i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Son of Man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= Messiah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■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Echoes vision from chapter 7 of the Book of Daniel: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■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“I saw one like a human being coming with the clouds of heaven” (Daniel 7:13)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The number seven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Appears 57 times in </a:t>
            </a:r>
            <a:r>
              <a:rPr i="1"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Book of Revelation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Seven days of creation, seven festivals, seven days to build a temple, seven churches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68578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of </a:t>
            </a:r>
            <a:r>
              <a:rPr lang="en"/>
              <a:t>Apocalyptic Literature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604625"/>
            <a:ext cx="5433900" cy="28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Addresses communities undergoing some kind of suffering or difficulty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Reassures communities that the evil force causing the difficulty will be destroyed and a new era will begin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Warns the communities that at first the suffering may become extreme</a:t>
            </a:r>
            <a:endParaRPr sz="2000"/>
          </a:p>
        </p:txBody>
      </p:sp>
      <p:pic>
        <p:nvPicPr>
          <p:cNvPr descr="Apocalyptic literature | Description, End Times, Eschatology, Prophecy, &amp;  Examples | Britannica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700" y="809449"/>
            <a:ext cx="2511325" cy="35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939963" y="4429125"/>
            <a:ext cx="242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https://www.britannica.com/art/apocalyptic-literature#/media/1/29733/268974</a:t>
            </a:r>
            <a:endParaRPr sz="7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90250" y="526350"/>
            <a:ext cx="2354400" cy="34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Seven Churches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\</a:t>
            </a:r>
            <a:endParaRPr sz="3000"/>
          </a:p>
        </p:txBody>
      </p:sp>
      <p:sp>
        <p:nvSpPr>
          <p:cNvPr id="94" name="Google Shape;94;p18"/>
          <p:cNvSpPr txBox="1"/>
          <p:nvPr/>
        </p:nvSpPr>
        <p:spPr>
          <a:xfrm>
            <a:off x="2844650" y="-85450"/>
            <a:ext cx="5752500" cy="4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Ephesus</a:t>
            </a: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 - First Love (2:1-7)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Challenged their community to return to their “first love”,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reward would be to eat from the tree of life.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Smyrna - Persecution (2:8-11)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Their community had suffered poverty and affliction, but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because of their faith they would be rewarded with the crown of 	life and avoidance of the second death.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Pergamum - Adversity (2:12-17)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Their community remained faithful in a city full of idolatry,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r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eward would be hidden mana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Thyatira - Endurance (2:18-28)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Remained faithful despite the strong temptations of sin, reward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w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ould be authority over the nations and the morning star.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22750" y="4471625"/>
            <a:ext cx="18894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https://www.bibleinfo.com/en/questions/seven-churches-revelation</a:t>
            </a:r>
            <a:endParaRPr sz="10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0" y="2053278"/>
            <a:ext cx="2844652" cy="189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90250" y="526350"/>
            <a:ext cx="2354400" cy="322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Seven Churches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02" name="Google Shape;102;p19"/>
          <p:cNvSpPr txBox="1"/>
          <p:nvPr/>
        </p:nvSpPr>
        <p:spPr>
          <a:xfrm>
            <a:off x="2844650" y="214175"/>
            <a:ext cx="57525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 startAt="5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Sardis - Repent (3:1-6)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Community in a city often invaded, encouraged to remember,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obey, and repent, reward would be white robes and names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recorded in the book of life.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 startAt="5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Philadelphia - The Key (3:7-13)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Community often clashed with a Jewish community here, their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reward would be to become a symbolic pillar in the temple and 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to have the name of God written on them.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rage"/>
              <a:buAutoNum type="arabicPeriod" startAt="5"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Laodicea - Lukewarm (3:14-22)</a:t>
            </a:r>
            <a:endParaRPr sz="24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Called the community to reform and repent, their reward would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Average"/>
                <a:ea typeface="Average"/>
                <a:cs typeface="Average"/>
                <a:sym typeface="Average"/>
              </a:rPr>
              <a:t>	be a place on the throne.</a:t>
            </a:r>
            <a:endParaRPr sz="1500">
              <a:solidFill>
                <a:schemeClr val="accen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722750" y="4471625"/>
            <a:ext cx="18894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https://www.imb.org/2018/06/01/what-happened-to-the-seven-churches-of-revelation/</a:t>
            </a:r>
            <a:endParaRPr sz="10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38" y="1942325"/>
            <a:ext cx="2588424" cy="14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65488" y="503750"/>
            <a:ext cx="4045200" cy="12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Cultural Connections: Geography</a:t>
            </a:r>
            <a:endParaRPr sz="3000"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65500" y="178385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Isle of Patmos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</a:t>
            </a:r>
            <a:r>
              <a:rPr lang="en"/>
              <a:t>is believed that John wrote Revelation in a cave halfway up the islands highest point: Mount St. Elias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Holy place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Monastery of Saint James</a:t>
            </a:r>
            <a:endParaRPr/>
          </a:p>
          <a:p>
            <a:pPr indent="-3041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Museum</a:t>
            </a:r>
            <a:endParaRPr/>
          </a:p>
          <a:p>
            <a:pPr indent="-30416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Library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Designated “sacred island” in 1981 by Greek </a:t>
            </a:r>
            <a:r>
              <a:rPr lang="en"/>
              <a:t>Parliament</a:t>
            </a:r>
            <a:r>
              <a:rPr lang="en"/>
              <a:t>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Celebrated 1900th anniversary of the </a:t>
            </a:r>
            <a:r>
              <a:rPr i="1" lang="en"/>
              <a:t>Book of Revelation</a:t>
            </a:r>
            <a:r>
              <a:rPr lang="en"/>
              <a:t> in 1995</a:t>
            </a:r>
            <a:endParaRPr/>
          </a:p>
        </p:txBody>
      </p:sp>
      <p:pic>
        <p:nvPicPr>
          <p:cNvPr descr="The Historic Centre (Chorá) with the Monastery of Saint-John the Theologian  and the Cave of the Apocalypse on the Island of Pátmos - UNESCO World  Heritage Centre"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6458" r="7423" t="0"/>
          <a:stretch/>
        </p:blipFill>
        <p:spPr>
          <a:xfrm>
            <a:off x="608588" y="2571750"/>
            <a:ext cx="3359026" cy="20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269895" y="4681625"/>
            <a:ext cx="2036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https://whc.unesco.org/en/list/942/</a:t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265488" y="503750"/>
            <a:ext cx="4045200" cy="12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Cultural Connections:  </a:t>
            </a:r>
            <a:r>
              <a:rPr lang="en" sz="3000"/>
              <a:t>World</a:t>
            </a:r>
            <a:r>
              <a:rPr lang="en" sz="3000"/>
              <a:t> History</a:t>
            </a:r>
            <a:endParaRPr sz="3000"/>
          </a:p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265500" y="178385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Dietrich Bonhoeffer (1906-1945)</a:t>
            </a:r>
            <a:endParaRPr/>
          </a:p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Lutheran pastor in Germany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Arrested and imprisoned by Nazis during WWII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Wrote letters and sermons in prison, </a:t>
            </a:r>
            <a:r>
              <a:rPr i="1" lang="en"/>
              <a:t>Letters and Papers from Prison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Executed by Nazis on April 9, 1945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1269895" y="4620500"/>
            <a:ext cx="2036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https://www.buchenwald.de/en/geschichte/biografien/ltg-ausstellung/dietrich-bonhoeffer</a:t>
            </a:r>
            <a:endParaRPr sz="10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476" y="2331975"/>
            <a:ext cx="1791249" cy="22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