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roxima Nova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roximaNova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roximaNova-italic.fntdata"/><Relationship Id="rId14" Type="http://schemas.openxmlformats.org/officeDocument/2006/relationships/font" Target="fonts/ProximaNova-bold.fntdata"/><Relationship Id="rId16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68bc4f68b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68bc4f68b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8bc4f68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8bc4f68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8bc4f68b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8bc4f68b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68bc4f68b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68bc4f68b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8bc4f68b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8bc4f68b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b828e277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b828e277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Genesis: A Living Conversation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“Exile”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Kristen Uyesugi and Micaela Veglia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Joseph rejecting Potiphar’s wife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Themes of misogyny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Joseph as an underdog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Joseph as an immigrant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Divine interventions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Rejecting Potiphar’s Wife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Caution against foreigners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Threats of people leaving the community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Threats of foreigners’ gods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Joseph is a symbol of beauty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Islamic tradition emphasizes choosing between human beauty/love and divine beauty/love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Jewish tradition also agrees that Joseph was beautiful and attractive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relationship between master and slave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Seeing Potiphar as a father figure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Owing one’s master fidelity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Doesn’t want to commit adultery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“ . . .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she doesn’t try to seduce him or persuade him. She just says, lie with me. It’s an imperative. It’s — get in bed with me. She’s trying to make use of him. So she has been rebuffed in something that she thought she could get away with because he was a slave.” Francisco Garcia-Treto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Themes of Misogyny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Potiphar’s wife’s purpose in the narrative is to punish Joseph for rejecting her sexual advances. 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Women were taught to be a symbol of evil to keep young men focused on religious studies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Is this the word of God?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“If someone were to read the Potiphar story in such a way that the message was women are sexually aggressive, oppressive beings. In other words, in a misogynistic way, that would of course not be the word of God. I would agree with you. On the other hand, we can’t very well excise that. It’s part there.” Francisco Garcia-Treto 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She is in a position of power over Joseph. She does not ask Joseph, but orders him to sleep with her and she is still rejected.  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Joseph holds the moral high ground 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In Islamic tradition, she is seen as a romantic heroine that beholds the beauty of Joseph as a creation of God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5250"/>
            <a:ext cx="3199201" cy="37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 b="7876" l="0" r="0" t="0"/>
          <a:stretch/>
        </p:blipFill>
        <p:spPr>
          <a:xfrm>
            <a:off x="2785225" y="0"/>
            <a:ext cx="3786452" cy="31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9200" y="2135700"/>
            <a:ext cx="3993574" cy="29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as an Underdog</a:t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800"/>
              <a:buChar char="●"/>
            </a:pPr>
            <a:r>
              <a:rPr lang="en">
                <a:solidFill>
                  <a:srgbClr val="1B1B1B"/>
                </a:solidFill>
              </a:rPr>
              <a:t>Joseph makes his way up the social ladder</a:t>
            </a:r>
            <a:endParaRPr>
              <a:solidFill>
                <a:srgbClr val="1B1B1B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Char char="○"/>
            </a:pPr>
            <a:r>
              <a:rPr lang="en">
                <a:solidFill>
                  <a:srgbClr val="1B1B1B"/>
                </a:solidFill>
              </a:rPr>
              <a:t>Joseph is sold into slavery, exiled, and imprisoned. He keeps his faith, God remains with him, and he eventually becomes one of the most powerful people in Egypt.</a:t>
            </a:r>
            <a:endParaRPr>
              <a:solidFill>
                <a:srgbClr val="1B1B1B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Char char="○"/>
            </a:pPr>
            <a:r>
              <a:rPr lang="en">
                <a:solidFill>
                  <a:srgbClr val="1B1B1B"/>
                </a:solidFill>
              </a:rPr>
              <a:t>“The ones who are lowly are raised up.” Dianne Bergant</a:t>
            </a:r>
            <a:endParaRPr>
              <a:solidFill>
                <a:srgbClr val="1B1B1B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800"/>
              <a:buChar char="●"/>
            </a:pPr>
            <a:r>
              <a:rPr lang="en">
                <a:solidFill>
                  <a:srgbClr val="1B1B1B"/>
                </a:solidFill>
              </a:rPr>
              <a:t>“</a:t>
            </a:r>
            <a:r>
              <a:rPr lang="en" sz="1350">
                <a:solidFill>
                  <a:srgbClr val="1B1B1B"/>
                </a:solidFill>
                <a:highlight>
                  <a:srgbClr val="FFFFFF"/>
                </a:highlight>
              </a:rPr>
              <a:t>From a Jewish perspective, Egypt on some level is the quintessential exile. . . He names his [second child] Ephraim. The meaning of the name in Genesis 41 is God made me fertile — where? In the land of my affliction. . . He’s fertile. He rises. He finds himself. But Egypt is yet the land of his affliction.” Norman Cohen</a:t>
            </a:r>
            <a:endParaRPr sz="1350">
              <a:solidFill>
                <a:srgbClr val="1B1B1B"/>
              </a:solidFill>
              <a:highlight>
                <a:srgbClr val="FFFFFF"/>
              </a:highlight>
            </a:endParaRPr>
          </a:p>
          <a:p>
            <a:pPr indent="-314325" lvl="1" marL="9144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350"/>
              <a:buChar char="○"/>
            </a:pPr>
            <a:r>
              <a:rPr lang="en" sz="1350">
                <a:solidFill>
                  <a:srgbClr val="1B1B1B"/>
                </a:solidFill>
                <a:highlight>
                  <a:srgbClr val="FFFFFF"/>
                </a:highlight>
              </a:rPr>
              <a:t>Joseph as an immigrant</a:t>
            </a:r>
            <a:endParaRPr sz="1350">
              <a:solidFill>
                <a:srgbClr val="1B1B1B"/>
              </a:solidFill>
              <a:highlight>
                <a:srgbClr val="FFFFFF"/>
              </a:highlight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Char char="■"/>
            </a:pPr>
            <a:r>
              <a:rPr lang="en">
                <a:solidFill>
                  <a:srgbClr val="1B1B1B"/>
                </a:solidFill>
              </a:rPr>
              <a:t>Exodus Pharaoh lords over the Jewish people and commits acts of evil.</a:t>
            </a:r>
            <a:endParaRPr>
              <a:solidFill>
                <a:srgbClr val="1B1B1B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Char char="■"/>
            </a:pPr>
            <a:r>
              <a:rPr lang="en">
                <a:solidFill>
                  <a:srgbClr val="1B1B1B"/>
                </a:solidFill>
              </a:rPr>
              <a:t>Genesis Pharaoh accepts Joseph as Egyptian and puts him in a position of power even though he is a foreigner and a slave</a:t>
            </a:r>
            <a:endParaRPr sz="1350">
              <a:solidFill>
                <a:srgbClr val="1B1B1B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50">
              <a:solidFill>
                <a:srgbClr val="1B1B1B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Divine Intervention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Joseph’s brothers hate him for the dreams he tells them about, and they sell him to Potiphar, one of Pharaoh’s officers, but “The Lord was with Joseph, and he became a successful man; he was in the house of his Egyptian master.” (39.2)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Joseph gains favor from the pharaoh because of this presence and makes him an overseer of the house; and the Lord blesses the Egyptians’ house for Joseph’s sake</a:t>
            </a:r>
            <a:endParaRPr sz="17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“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God’s not in the story as a character, but God’s not in my life or your life as a character either… God is in my life as feelings, promptings, inclinations. The kind of thing that you can easily miss… And I see Joseph sort of picking the right vibes in this situation…” -Francisco Garcia-Treto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