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Proxima Nova"/>
      <p:regular r:id="rId14"/>
      <p:bold r:id="rId15"/>
      <p:italic r:id="rId16"/>
      <p:boldItalic r:id="rId17"/>
    </p:embeddedFont>
    <p:embeddedFont>
      <p:font typeface="Alfa Slab One"/>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roximaNova-bold.fntdata"/><Relationship Id="rId14" Type="http://schemas.openxmlformats.org/officeDocument/2006/relationships/font" Target="fonts/ProximaNova-regular.fntdata"/><Relationship Id="rId17" Type="http://schemas.openxmlformats.org/officeDocument/2006/relationships/font" Target="fonts/ProximaNova-boldItalic.fntdata"/><Relationship Id="rId16" Type="http://schemas.openxmlformats.org/officeDocument/2006/relationships/font" Target="fonts/ProximaNova-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AlfaSlabOne-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6f4513c14e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6f4513c14e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6f4513c14e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6f4513c14e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6f4513c14e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6f4513c14e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6f4513c14e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6f4513c14e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6f4513c14e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6f4513c14e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6f4513c14e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6f4513c14e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5eedae60488c2bc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5eedae60488c2bc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500">
                <a:solidFill>
                  <a:srgbClr val="8E7CC3"/>
                </a:solidFill>
              </a:rPr>
              <a:t>The Bible and Its Influence Chapter 21: Mark</a:t>
            </a:r>
            <a:endParaRPr sz="3500">
              <a:solidFill>
                <a:srgbClr val="8E7CC3"/>
              </a:solidFill>
            </a:endParaRPr>
          </a:p>
        </p:txBody>
      </p:sp>
      <p:sp>
        <p:nvSpPr>
          <p:cNvPr id="57" name="Google Shape;57;p13"/>
          <p:cNvSpPr txBox="1"/>
          <p:nvPr>
            <p:ph idx="1" type="subTitle"/>
          </p:nvPr>
        </p:nvSpPr>
        <p:spPr>
          <a:xfrm>
            <a:off x="311700" y="2870223"/>
            <a:ext cx="8520600" cy="73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700">
                <a:solidFill>
                  <a:srgbClr val="999999"/>
                </a:solidFill>
              </a:rPr>
              <a:t>Kristen &amp; Alejandro</a:t>
            </a:r>
            <a:endParaRPr sz="1700">
              <a:solidFill>
                <a:srgbClr val="99999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8E7CC3"/>
                </a:solidFill>
              </a:rPr>
              <a:t>Prologue</a:t>
            </a:r>
            <a:endParaRPr>
              <a:solidFill>
                <a:srgbClr val="8E7CC3"/>
              </a:solidFill>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36550" lvl="0" marL="457200" rtl="0" algn="l">
              <a:spcBef>
                <a:spcPts val="0"/>
              </a:spcBef>
              <a:spcAft>
                <a:spcPts val="0"/>
              </a:spcAft>
              <a:buSzPts val="1700"/>
              <a:buChar char="-"/>
            </a:pPr>
            <a:r>
              <a:rPr lang="en" sz="1700"/>
              <a:t>Each gospel in the Christian Bible was tailored towards its anticipated readership</a:t>
            </a:r>
            <a:endParaRPr sz="1700"/>
          </a:p>
          <a:p>
            <a:pPr indent="-336550" lvl="0" marL="457200" rtl="0" algn="l">
              <a:spcBef>
                <a:spcPts val="0"/>
              </a:spcBef>
              <a:spcAft>
                <a:spcPts val="0"/>
              </a:spcAft>
              <a:buSzPts val="1700"/>
              <a:buChar char="-"/>
            </a:pPr>
            <a:r>
              <a:rPr lang="en" sz="1700"/>
              <a:t>Mark’s has a “newspaper feel” to it and is the most journalistic out of the four gospels</a:t>
            </a:r>
            <a:endParaRPr sz="1700"/>
          </a:p>
          <a:p>
            <a:pPr indent="-336550" lvl="1" marL="914400" rtl="0" algn="l">
              <a:spcBef>
                <a:spcPts val="0"/>
              </a:spcBef>
              <a:spcAft>
                <a:spcPts val="0"/>
              </a:spcAft>
              <a:buSzPts val="1700"/>
              <a:buChar char="-"/>
            </a:pPr>
            <a:r>
              <a:rPr lang="en" sz="1700"/>
              <a:t>Especially since it is the shortest gospel</a:t>
            </a:r>
            <a:endParaRPr sz="1700"/>
          </a:p>
          <a:p>
            <a:pPr indent="-336550" lvl="0" marL="457200" rtl="0" algn="l">
              <a:spcBef>
                <a:spcPts val="0"/>
              </a:spcBef>
              <a:spcAft>
                <a:spcPts val="0"/>
              </a:spcAft>
              <a:buSzPts val="1700"/>
              <a:buChar char="-"/>
            </a:pPr>
            <a:r>
              <a:rPr lang="en" sz="1700"/>
              <a:t>Begins with the public life of Jesus and a clear statement of Jesus’ identity:</a:t>
            </a:r>
            <a:endParaRPr sz="1700"/>
          </a:p>
          <a:p>
            <a:pPr indent="-317500" lvl="1" marL="914400" rtl="0" algn="l">
              <a:spcBef>
                <a:spcPts val="0"/>
              </a:spcBef>
              <a:spcAft>
                <a:spcPts val="0"/>
              </a:spcAft>
              <a:buSzPts val="1400"/>
              <a:buChar char="-"/>
            </a:pPr>
            <a:r>
              <a:rPr lang="en"/>
              <a:t>“The beginning of the good news of Jesus Christ, the Son of God” (1:1)</a:t>
            </a:r>
            <a:endParaRPr/>
          </a:p>
          <a:p>
            <a:pPr indent="-336550" lvl="0" marL="457200" rtl="0" algn="l">
              <a:spcBef>
                <a:spcPts val="0"/>
              </a:spcBef>
              <a:spcAft>
                <a:spcPts val="0"/>
              </a:spcAft>
              <a:buSzPts val="1700"/>
              <a:buChar char="-"/>
            </a:pPr>
            <a:r>
              <a:rPr lang="en" sz="1700"/>
              <a:t>John the Baptist is the first character to appear</a:t>
            </a:r>
            <a:endParaRPr sz="1700"/>
          </a:p>
          <a:p>
            <a:pPr indent="-317500" lvl="1" marL="914400" rtl="0" algn="l">
              <a:spcBef>
                <a:spcPts val="0"/>
              </a:spcBef>
              <a:spcAft>
                <a:spcPts val="0"/>
              </a:spcAft>
              <a:buSzPts val="1400"/>
              <a:buChar char="-"/>
            </a:pPr>
            <a:r>
              <a:rPr lang="en"/>
              <a:t>Mark introduces John under that implication that he is the messenger from Hebrew Scriptures “As it is written in the prophet Isaiah, ‘See, I am sending my messenger ahead of you…’” (1:2)</a:t>
            </a:r>
            <a:endParaRPr/>
          </a:p>
          <a:p>
            <a:pPr indent="-342900" lvl="0" marL="457200" rtl="0" algn="l">
              <a:spcBef>
                <a:spcPts val="0"/>
              </a:spcBef>
              <a:spcAft>
                <a:spcPts val="0"/>
              </a:spcAft>
              <a:buSzPts val="1800"/>
              <a:buChar char="-"/>
            </a:pPr>
            <a:r>
              <a:rPr lang="en" sz="1700"/>
              <a:t>Jesus is introduced right after John, and the scene depicts Jesus’ baptism, where he sees the “heavens torn apart and the Spirit descending like a dove on him” (1:10)</a:t>
            </a:r>
            <a:endParaRPr sz="1700"/>
          </a:p>
          <a:p>
            <a:pPr indent="-317500" lvl="1" marL="914400" rtl="0" algn="l">
              <a:spcBef>
                <a:spcPts val="0"/>
              </a:spcBef>
              <a:spcAft>
                <a:spcPts val="0"/>
              </a:spcAft>
              <a:buSzPts val="1400"/>
              <a:buChar char="-"/>
            </a:pPr>
            <a:r>
              <a:rPr lang="en"/>
              <a:t>“You are my son, the Beloved…” (1:11)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8E7CC3"/>
                </a:solidFill>
              </a:rPr>
              <a:t>Public Life of Jesus </a:t>
            </a:r>
            <a:endParaRPr>
              <a:solidFill>
                <a:srgbClr val="8E7CC3"/>
              </a:solidFill>
            </a:endParaRPr>
          </a:p>
        </p:txBody>
      </p:sp>
      <p:sp>
        <p:nvSpPr>
          <p:cNvPr id="69" name="Google Shape;69;p15"/>
          <p:cNvSpPr txBox="1"/>
          <p:nvPr>
            <p:ph idx="1" type="body"/>
          </p:nvPr>
        </p:nvSpPr>
        <p:spPr>
          <a:xfrm>
            <a:off x="311700" y="1152475"/>
            <a:ext cx="4260300" cy="3416400"/>
          </a:xfrm>
          <a:prstGeom prst="rect">
            <a:avLst/>
          </a:prstGeom>
        </p:spPr>
        <p:txBody>
          <a:bodyPr anchorCtr="0" anchor="t" bIns="91425" lIns="91425" spcFirstLastPara="1" rIns="91425" wrap="square" tIns="91425">
            <a:normAutofit lnSpcReduction="20000"/>
          </a:bodyPr>
          <a:lstStyle/>
          <a:p>
            <a:pPr indent="-330200" lvl="0" marL="457200" rtl="0" algn="l">
              <a:spcBef>
                <a:spcPts val="0"/>
              </a:spcBef>
              <a:spcAft>
                <a:spcPts val="0"/>
              </a:spcAft>
              <a:buSzPts val="1600"/>
              <a:buChar char="-"/>
            </a:pPr>
            <a:r>
              <a:rPr lang="en" sz="1600"/>
              <a:t>The first chapter introduces 3 actions </a:t>
            </a:r>
            <a:r>
              <a:rPr lang="en" sz="1600"/>
              <a:t>which</a:t>
            </a:r>
            <a:r>
              <a:rPr lang="en" sz="1600"/>
              <a:t> Jesus is associated with: teaching with authority, healing, and exorcism</a:t>
            </a:r>
            <a:endParaRPr sz="1600"/>
          </a:p>
          <a:p>
            <a:pPr indent="-317500" lvl="1" marL="914400" rtl="0" algn="l">
              <a:spcBef>
                <a:spcPts val="0"/>
              </a:spcBef>
              <a:spcAft>
                <a:spcPts val="0"/>
              </a:spcAft>
              <a:buSzPts val="1400"/>
              <a:buChar char="-"/>
            </a:pPr>
            <a:r>
              <a:rPr lang="en"/>
              <a:t>There are more exorcisms in Mark than any other gospel</a:t>
            </a:r>
            <a:endParaRPr/>
          </a:p>
          <a:p>
            <a:pPr indent="-330200" lvl="0" marL="457200" rtl="0" algn="l">
              <a:spcBef>
                <a:spcPts val="0"/>
              </a:spcBef>
              <a:spcAft>
                <a:spcPts val="0"/>
              </a:spcAft>
              <a:buSzPts val="1600"/>
              <a:buChar char="-"/>
            </a:pPr>
            <a:r>
              <a:rPr lang="en" sz="1600"/>
              <a:t>Jesus was accused of committing blasphemy by scribes who witness Jesus healing a paralyzed man</a:t>
            </a:r>
            <a:endParaRPr sz="1600"/>
          </a:p>
          <a:p>
            <a:pPr indent="-317500" lvl="1" marL="914400" rtl="0" algn="l">
              <a:spcBef>
                <a:spcPts val="0"/>
              </a:spcBef>
              <a:spcAft>
                <a:spcPts val="0"/>
              </a:spcAft>
              <a:buSzPts val="1400"/>
              <a:buChar char="-"/>
            </a:pPr>
            <a:r>
              <a:rPr lang="en"/>
              <a:t>“Who can forgive sins but God alone?” (2:6)</a:t>
            </a:r>
            <a:endParaRPr/>
          </a:p>
          <a:p>
            <a:pPr indent="-330200" lvl="0" marL="457200" rtl="0" algn="l">
              <a:spcBef>
                <a:spcPts val="0"/>
              </a:spcBef>
              <a:spcAft>
                <a:spcPts val="0"/>
              </a:spcAft>
              <a:buSzPts val="1600"/>
              <a:buChar char="-"/>
            </a:pPr>
            <a:r>
              <a:rPr lang="en" sz="1600"/>
              <a:t>Chapter 4 concludes with a “nature miracle” </a:t>
            </a:r>
            <a:endParaRPr sz="1600"/>
          </a:p>
          <a:p>
            <a:pPr indent="-317500" lvl="1" marL="914400" rtl="0" algn="l">
              <a:spcBef>
                <a:spcPts val="0"/>
              </a:spcBef>
              <a:spcAft>
                <a:spcPts val="0"/>
              </a:spcAft>
              <a:buSzPts val="1400"/>
              <a:buChar char="-"/>
            </a:pPr>
            <a:r>
              <a:rPr lang="en"/>
              <a:t>Jesus commanded the wind “Peace! Be Still!” (4:39) </a:t>
            </a:r>
            <a:endParaRPr/>
          </a:p>
        </p:txBody>
      </p:sp>
      <p:pic>
        <p:nvPicPr>
          <p:cNvPr id="70" name="Google Shape;70;p15"/>
          <p:cNvPicPr preferRelativeResize="0"/>
          <p:nvPr/>
        </p:nvPicPr>
        <p:blipFill>
          <a:blip r:embed="rId3">
            <a:alphaModFix/>
          </a:blip>
          <a:stretch>
            <a:fillRect/>
          </a:stretch>
        </p:blipFill>
        <p:spPr>
          <a:xfrm>
            <a:off x="4926525" y="1358563"/>
            <a:ext cx="4055226" cy="2426375"/>
          </a:xfrm>
          <a:prstGeom prst="rect">
            <a:avLst/>
          </a:prstGeom>
          <a:noFill/>
          <a:ln>
            <a:noFill/>
          </a:ln>
        </p:spPr>
      </p:pic>
      <p:sp>
        <p:nvSpPr>
          <p:cNvPr id="71" name="Google Shape;71;p15"/>
          <p:cNvSpPr txBox="1"/>
          <p:nvPr/>
        </p:nvSpPr>
        <p:spPr>
          <a:xfrm>
            <a:off x="6134150" y="3911825"/>
            <a:ext cx="2847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2"/>
                </a:solidFill>
                <a:latin typeface="Proxima Nova"/>
                <a:ea typeface="Proxima Nova"/>
                <a:cs typeface="Proxima Nova"/>
                <a:sym typeface="Proxima Nova"/>
              </a:rPr>
              <a:t>https://www.psephizo.com/biblical-studies/the-nature-of-jesus-ministry-in-mark-6/</a:t>
            </a:r>
            <a:endParaRPr sz="900">
              <a:solidFill>
                <a:schemeClr val="dk2"/>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8E7CC3"/>
                </a:solidFill>
              </a:rPr>
              <a:t>Narrative within the Narrative</a:t>
            </a:r>
            <a:endParaRPr>
              <a:solidFill>
                <a:srgbClr val="8E7CC3"/>
              </a:solidFill>
            </a:endParaRPr>
          </a:p>
        </p:txBody>
      </p:sp>
      <p:sp>
        <p:nvSpPr>
          <p:cNvPr id="77" name="Google Shape;77;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Distinct use of parataxis in the narrative style </a:t>
            </a:r>
            <a:endParaRPr/>
          </a:p>
          <a:p>
            <a:pPr indent="-317500" lvl="1" marL="914400" rtl="0" algn="l">
              <a:spcBef>
                <a:spcPts val="0"/>
              </a:spcBef>
              <a:spcAft>
                <a:spcPts val="0"/>
              </a:spcAft>
              <a:buSzPts val="1400"/>
              <a:buChar char="-"/>
            </a:pPr>
            <a:r>
              <a:rPr lang="en"/>
              <a:t>Multiple sentences beginning with “And”</a:t>
            </a:r>
            <a:endParaRPr/>
          </a:p>
          <a:p>
            <a:pPr indent="-342900" lvl="0" marL="457200" rtl="0" algn="l">
              <a:spcBef>
                <a:spcPts val="0"/>
              </a:spcBef>
              <a:spcAft>
                <a:spcPts val="0"/>
              </a:spcAft>
              <a:buSzPts val="1800"/>
              <a:buChar char="-"/>
            </a:pPr>
            <a:r>
              <a:rPr lang="en"/>
              <a:t>The narrative begins with one story like Jesus’ teachings, but is interrupted by another story (the exorcism)</a:t>
            </a:r>
            <a:endParaRPr/>
          </a:p>
          <a:p>
            <a:pPr indent="-317500" lvl="1" marL="914400" rtl="0" algn="l">
              <a:spcBef>
                <a:spcPts val="0"/>
              </a:spcBef>
              <a:spcAft>
                <a:spcPts val="0"/>
              </a:spcAft>
              <a:buSzPts val="1400"/>
              <a:buChar char="-"/>
            </a:pPr>
            <a:r>
              <a:rPr lang="en"/>
              <a:t>Called intercalation, or the sandwich technique</a:t>
            </a:r>
            <a:endParaRPr/>
          </a:p>
          <a:p>
            <a:pPr indent="-342900" lvl="0" marL="457200" rtl="0" algn="l">
              <a:spcBef>
                <a:spcPts val="0"/>
              </a:spcBef>
              <a:spcAft>
                <a:spcPts val="0"/>
              </a:spcAft>
              <a:buSzPts val="1800"/>
              <a:buChar char="-"/>
            </a:pPr>
            <a:r>
              <a:rPr lang="en"/>
              <a:t>Concludes by returning to the original story of teaching</a:t>
            </a:r>
            <a:endParaRPr/>
          </a:p>
          <a:p>
            <a:pPr indent="-342900" lvl="0" marL="457200" rtl="0" algn="l">
              <a:spcBef>
                <a:spcPts val="0"/>
              </a:spcBef>
              <a:spcAft>
                <a:spcPts val="0"/>
              </a:spcAft>
              <a:buSzPts val="1800"/>
              <a:buChar char="-"/>
            </a:pPr>
            <a:r>
              <a:rPr lang="en"/>
              <a:t>Overall, teaching is Jesus’ priority throughout the narrative of this gospel</a:t>
            </a:r>
            <a:endParaRPr/>
          </a:p>
          <a:p>
            <a:pPr indent="-317500" lvl="1" marL="914400" rtl="0" algn="l">
              <a:spcBef>
                <a:spcPts val="0"/>
              </a:spcBef>
              <a:spcAft>
                <a:spcPts val="0"/>
              </a:spcAft>
              <a:buSzPts val="1400"/>
              <a:buChar char="-"/>
            </a:pPr>
            <a:r>
              <a:rPr lang="en"/>
              <a:t>“As he [Jesus] went ashore, he saw a great crowd; and he had compassion for them… and he began to teach them many things.” (6:34)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8E7CC3"/>
                </a:solidFill>
              </a:rPr>
              <a:t>A Transfiguration </a:t>
            </a:r>
            <a:endParaRPr>
              <a:solidFill>
                <a:srgbClr val="8E7CC3"/>
              </a:solidFill>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-Chapter 9 discusses how Jesus and three of his closest </a:t>
            </a:r>
            <a:r>
              <a:rPr lang="en"/>
              <a:t>followers went up a mountain and in Marks words, </a:t>
            </a:r>
            <a:endParaRPr/>
          </a:p>
          <a:p>
            <a:pPr indent="0" lvl="0" marL="457200" rtl="0" algn="l">
              <a:spcBef>
                <a:spcPts val="1200"/>
              </a:spcBef>
              <a:spcAft>
                <a:spcPts val="0"/>
              </a:spcAft>
              <a:buNone/>
            </a:pPr>
            <a:r>
              <a:rPr lang="en"/>
              <a:t>-“And he was transfigured before them, and his clothes became dazzling white, such as no one on earth could bleach them. And there appeared to them Elijah with Moses, who were talking with Jesus” (Mark 9:2-4). </a:t>
            </a:r>
            <a:endParaRPr/>
          </a:p>
          <a:p>
            <a:pPr indent="0" lvl="0" marL="0" rtl="0" algn="l">
              <a:spcBef>
                <a:spcPts val="1200"/>
              </a:spcBef>
              <a:spcAft>
                <a:spcPts val="0"/>
              </a:spcAft>
              <a:buNone/>
            </a:pPr>
            <a:r>
              <a:rPr lang="en"/>
              <a:t>-Next from the heavens above a voice was heard saying, </a:t>
            </a:r>
            <a:endParaRPr/>
          </a:p>
          <a:p>
            <a:pPr indent="0" lvl="0" marL="457200" rtl="0" algn="l">
              <a:spcBef>
                <a:spcPts val="1200"/>
              </a:spcBef>
              <a:spcAft>
                <a:spcPts val="0"/>
              </a:spcAft>
              <a:buNone/>
            </a:pPr>
            <a:r>
              <a:rPr lang="en"/>
              <a:t>-</a:t>
            </a:r>
            <a:r>
              <a:rPr lang="en"/>
              <a:t>“This is my Son, the beloved; listen to him!” (Mark 9:7). </a:t>
            </a:r>
            <a:endParaRPr/>
          </a:p>
          <a:p>
            <a:pPr indent="0" lvl="0" marL="0" rtl="0" algn="l">
              <a:spcBef>
                <a:spcPts val="1200"/>
              </a:spcBef>
              <a:spcAft>
                <a:spcPts val="1200"/>
              </a:spcAft>
              <a:buNone/>
            </a:pPr>
            <a:r>
              <a:rPr lang="en"/>
              <a:t>-After this experience, Jesus talks to the three present disciples about the resurrection and tells them to not say a word of what they heard or saw until after “The Son of Man” has resurrected.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8E7CC3"/>
                </a:solidFill>
              </a:rPr>
              <a:t>Up to Jerusalem</a:t>
            </a:r>
            <a:endParaRPr>
              <a:solidFill>
                <a:srgbClr val="8E7CC3"/>
              </a:solidFill>
            </a:endParaRPr>
          </a:p>
        </p:txBody>
      </p:sp>
      <p:sp>
        <p:nvSpPr>
          <p:cNvPr id="89" name="Google Shape;89;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a:t>
            </a:r>
            <a:r>
              <a:rPr lang="en"/>
              <a:t>Following the transfiguration, Mark gives us an example of the theme of belief vs. unbelief. </a:t>
            </a:r>
            <a:endParaRPr/>
          </a:p>
          <a:p>
            <a:pPr indent="0" lvl="0" marL="0" rtl="0" algn="l">
              <a:spcBef>
                <a:spcPts val="1200"/>
              </a:spcBef>
              <a:spcAft>
                <a:spcPts val="0"/>
              </a:spcAft>
              <a:buNone/>
            </a:pPr>
            <a:r>
              <a:rPr lang="en"/>
              <a:t>-A father arrives with his son in front of Jesus</a:t>
            </a:r>
            <a:endParaRPr/>
          </a:p>
          <a:p>
            <a:pPr indent="0" lvl="0" marL="0" rtl="0" algn="l">
              <a:spcBef>
                <a:spcPts val="1200"/>
              </a:spcBef>
              <a:spcAft>
                <a:spcPts val="0"/>
              </a:spcAft>
              <a:buNone/>
            </a:pPr>
            <a:r>
              <a:rPr lang="en"/>
              <a:t>And asks for help since his disciples failed to. </a:t>
            </a:r>
            <a:endParaRPr/>
          </a:p>
          <a:p>
            <a:pPr indent="0" lvl="0" marL="0" rtl="0" algn="l">
              <a:spcBef>
                <a:spcPts val="1200"/>
              </a:spcBef>
              <a:spcAft>
                <a:spcPts val="0"/>
              </a:spcAft>
              <a:buNone/>
            </a:pPr>
            <a:r>
              <a:rPr lang="en"/>
              <a:t>-Jesus states anything is possible for those </a:t>
            </a:r>
            <a:endParaRPr/>
          </a:p>
          <a:p>
            <a:pPr indent="0" lvl="0" marL="0" rtl="0" algn="l">
              <a:spcBef>
                <a:spcPts val="1200"/>
              </a:spcBef>
              <a:spcAft>
                <a:spcPts val="0"/>
              </a:spcAft>
              <a:buNone/>
            </a:pPr>
            <a:r>
              <a:rPr lang="en"/>
              <a:t>who believe. </a:t>
            </a:r>
            <a:endParaRPr/>
          </a:p>
          <a:p>
            <a:pPr indent="0" lvl="0" marL="0" rtl="0" algn="l">
              <a:spcBef>
                <a:spcPts val="1200"/>
              </a:spcBef>
              <a:spcAft>
                <a:spcPts val="0"/>
              </a:spcAft>
              <a:buNone/>
            </a:pPr>
            <a:r>
              <a:rPr lang="en"/>
              <a:t>-The father then exclaims, “I believe; help</a:t>
            </a:r>
            <a:endParaRPr/>
          </a:p>
          <a:p>
            <a:pPr indent="0" lvl="0" marL="0" rtl="0" algn="l">
              <a:spcBef>
                <a:spcPts val="1200"/>
              </a:spcBef>
              <a:spcAft>
                <a:spcPts val="1200"/>
              </a:spcAft>
              <a:buNone/>
            </a:pPr>
            <a:r>
              <a:rPr lang="en"/>
              <a:t>my unbelief!” (Mark 9:24)</a:t>
            </a:r>
            <a:endParaRPr/>
          </a:p>
        </p:txBody>
      </p:sp>
      <p:pic>
        <p:nvPicPr>
          <p:cNvPr id="90" name="Google Shape;90;p18"/>
          <p:cNvPicPr preferRelativeResize="0"/>
          <p:nvPr/>
        </p:nvPicPr>
        <p:blipFill>
          <a:blip r:embed="rId3">
            <a:alphaModFix/>
          </a:blip>
          <a:stretch>
            <a:fillRect/>
          </a:stretch>
        </p:blipFill>
        <p:spPr>
          <a:xfrm>
            <a:off x="5001450" y="1723388"/>
            <a:ext cx="3830851" cy="2274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8E7CC3"/>
                </a:solidFill>
              </a:rPr>
              <a:t>The Final Week</a:t>
            </a:r>
            <a:endParaRPr>
              <a:solidFill>
                <a:srgbClr val="8E7CC3"/>
              </a:solidFill>
            </a:endParaRPr>
          </a:p>
        </p:txBody>
      </p:sp>
      <p:sp>
        <p:nvSpPr>
          <p:cNvPr id="96" name="Google Shape;96;p19"/>
          <p:cNvSpPr txBox="1"/>
          <p:nvPr>
            <p:ph idx="1" type="body"/>
          </p:nvPr>
        </p:nvSpPr>
        <p:spPr>
          <a:xfrm>
            <a:off x="311700" y="1152475"/>
            <a:ext cx="6789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-Chapter 11 starts with a narration of Jesus’ final </a:t>
            </a:r>
            <a:r>
              <a:rPr lang="en"/>
              <a:t>week of life. Beginning with his arrival to Jerusalem on a colt, people spread their cloaks and branches before him. </a:t>
            </a:r>
            <a:endParaRPr/>
          </a:p>
          <a:p>
            <a:pPr indent="0" lvl="0" marL="0" rtl="0" algn="l">
              <a:spcBef>
                <a:spcPts val="1200"/>
              </a:spcBef>
              <a:spcAft>
                <a:spcPts val="0"/>
              </a:spcAft>
              <a:buNone/>
            </a:pPr>
            <a:r>
              <a:rPr lang="en"/>
              <a:t>-The next day, the happy tone shifts to anger as when Jesus goes to the temple there are a lot of merchants whose tables are quickly turned over. </a:t>
            </a:r>
            <a:endParaRPr/>
          </a:p>
          <a:p>
            <a:pPr indent="0" lvl="0" marL="0" rtl="0" algn="l">
              <a:spcBef>
                <a:spcPts val="1200"/>
              </a:spcBef>
              <a:spcAft>
                <a:spcPts val="1200"/>
              </a:spcAft>
              <a:buNone/>
            </a:pPr>
            <a:r>
              <a:rPr lang="en"/>
              <a:t>-Later in chapter 14 Jesus’ trial and execution happens where                      Mark gives his version of the last support then they go up a mountain and Jesus is arrested. He is later crucified and dies. </a:t>
            </a:r>
            <a:endParaRPr/>
          </a:p>
        </p:txBody>
      </p:sp>
      <p:pic>
        <p:nvPicPr>
          <p:cNvPr id="97" name="Google Shape;97;p19"/>
          <p:cNvPicPr preferRelativeResize="0"/>
          <p:nvPr/>
        </p:nvPicPr>
        <p:blipFill>
          <a:blip r:embed="rId3">
            <a:alphaModFix/>
          </a:blip>
          <a:stretch>
            <a:fillRect/>
          </a:stretch>
        </p:blipFill>
        <p:spPr>
          <a:xfrm>
            <a:off x="6815750" y="3344030"/>
            <a:ext cx="2179774" cy="1631444"/>
          </a:xfrm>
          <a:prstGeom prst="rect">
            <a:avLst/>
          </a:prstGeom>
          <a:noFill/>
          <a:ln>
            <a:noFill/>
          </a:ln>
        </p:spPr>
      </p:pic>
      <p:pic>
        <p:nvPicPr>
          <p:cNvPr id="98" name="Google Shape;98;p19"/>
          <p:cNvPicPr preferRelativeResize="0"/>
          <p:nvPr/>
        </p:nvPicPr>
        <p:blipFill>
          <a:blip r:embed="rId4">
            <a:alphaModFix/>
          </a:blip>
          <a:stretch>
            <a:fillRect/>
          </a:stretch>
        </p:blipFill>
        <p:spPr>
          <a:xfrm flipH="1">
            <a:off x="6815749" y="0"/>
            <a:ext cx="2328251" cy="1776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8E7CC3"/>
                </a:solidFill>
              </a:rPr>
              <a:t>An Empty Tomb</a:t>
            </a:r>
            <a:endParaRPr>
              <a:solidFill>
                <a:srgbClr val="8E7CC3"/>
              </a:solidFill>
            </a:endParaRPr>
          </a:p>
        </p:txBody>
      </p:sp>
      <p:sp>
        <p:nvSpPr>
          <p:cNvPr id="104" name="Google Shape;104;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gospel of Mark finished rather </a:t>
            </a:r>
            <a:r>
              <a:rPr lang="en"/>
              <a:t>abruptly. Chapter 16 discusses the resurrection of Jesus as well as his appearance before the disciples. </a:t>
            </a:r>
            <a:endParaRPr/>
          </a:p>
          <a:p>
            <a:pPr indent="0" lvl="0" marL="0" rtl="0" algn="l">
              <a:spcBef>
                <a:spcPts val="1200"/>
              </a:spcBef>
              <a:spcAft>
                <a:spcPts val="1200"/>
              </a:spcAft>
              <a:buNone/>
            </a:pPr>
            <a:r>
              <a:rPr lang="en"/>
              <a:t>-There appears to be two endings. A short one that ends with verse 8 an a longer one that goes to verse 20. </a:t>
            </a:r>
            <a:endParaRPr/>
          </a:p>
        </p:txBody>
      </p:sp>
      <p:pic>
        <p:nvPicPr>
          <p:cNvPr id="105" name="Google Shape;105;p20"/>
          <p:cNvPicPr preferRelativeResize="0"/>
          <p:nvPr/>
        </p:nvPicPr>
        <p:blipFill>
          <a:blip r:embed="rId3">
            <a:alphaModFix/>
          </a:blip>
          <a:stretch>
            <a:fillRect/>
          </a:stretch>
        </p:blipFill>
        <p:spPr>
          <a:xfrm>
            <a:off x="4572000" y="2571750"/>
            <a:ext cx="3681599" cy="2056450"/>
          </a:xfrm>
          <a:prstGeom prst="rect">
            <a:avLst/>
          </a:prstGeom>
          <a:noFill/>
          <a:ln>
            <a:noFill/>
          </a:ln>
        </p:spPr>
      </p:pic>
      <p:pic>
        <p:nvPicPr>
          <p:cNvPr id="106" name="Google Shape;106;p20"/>
          <p:cNvPicPr preferRelativeResize="0"/>
          <p:nvPr/>
        </p:nvPicPr>
        <p:blipFill>
          <a:blip r:embed="rId4">
            <a:alphaModFix/>
          </a:blip>
          <a:stretch>
            <a:fillRect/>
          </a:stretch>
        </p:blipFill>
        <p:spPr>
          <a:xfrm>
            <a:off x="746041" y="2856070"/>
            <a:ext cx="2422662" cy="20564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