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Nuni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Nuni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Nunito-bold.fntdata"/><Relationship Id="rId6" Type="http://schemas.openxmlformats.org/officeDocument/2006/relationships/slide" Target="slides/slide1.xml"/><Relationship Id="rId18" Type="http://schemas.openxmlformats.org/officeDocument/2006/relationships/font" Target="fonts/Nuni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b7399d4f2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b7399d4f2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b7399d4f2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b7399d4f2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b7399d4f2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b7399d4f2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b657e70664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b657e70664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b657e70664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b657e70664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b657e70664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b657e70664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b657e70664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b657e70664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b7399d4f2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b7399d4f2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b7399d4f2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b7399d4f2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b7399d4f2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b7399d4f2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b7399d4f2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b7399d4f2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045958"/>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The Bible and Its Influence</a:t>
            </a:r>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By: Arielle Shioli &amp; Maricela Padilla</a:t>
            </a:r>
            <a:endParaRPr/>
          </a:p>
        </p:txBody>
      </p:sp>
      <p:sp>
        <p:nvSpPr>
          <p:cNvPr id="130" name="Google Shape;130;p13"/>
          <p:cNvSpPr txBox="1"/>
          <p:nvPr>
            <p:ph idx="1" type="subTitle"/>
          </p:nvPr>
        </p:nvSpPr>
        <p:spPr>
          <a:xfrm>
            <a:off x="1891350" y="2571750"/>
            <a:ext cx="5361300" cy="750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Chapter 5: Ancestors</a:t>
            </a:r>
            <a:endParaRPr/>
          </a:p>
          <a:p>
            <a:pPr indent="0" lvl="0" marL="0" rtl="0" algn="ctr">
              <a:spcBef>
                <a:spcPts val="0"/>
              </a:spcBef>
              <a:spcAft>
                <a:spcPts val="0"/>
              </a:spcAft>
              <a:buNone/>
            </a:pPr>
            <a:r>
              <a:rPr lang="en"/>
              <a:t>Genesis 24-50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2"/>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Influence: Kierkegaard</a:t>
            </a:r>
            <a:endParaRPr/>
          </a:p>
        </p:txBody>
      </p:sp>
      <p:sp>
        <p:nvSpPr>
          <p:cNvPr id="187" name="Google Shape;187;p22"/>
          <p:cNvSpPr txBox="1"/>
          <p:nvPr>
            <p:ph idx="1" type="body"/>
          </p:nvPr>
        </p:nvSpPr>
        <p:spPr>
          <a:xfrm>
            <a:off x="819150" y="1486800"/>
            <a:ext cx="7505700" cy="2952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Father of existentialism philosophy</a:t>
            </a:r>
            <a:endParaRPr/>
          </a:p>
          <a:p>
            <a:pPr indent="-311150" lvl="0" marL="457200" rtl="0" algn="l">
              <a:spcBef>
                <a:spcPts val="0"/>
              </a:spcBef>
              <a:spcAft>
                <a:spcPts val="0"/>
              </a:spcAft>
              <a:buSzPts val="1300"/>
              <a:buChar char="●"/>
            </a:pPr>
            <a:r>
              <a:rPr lang="en"/>
              <a:t>Focused on the interpretation of Abraham’s near </a:t>
            </a:r>
            <a:r>
              <a:rPr lang="en"/>
              <a:t>sacrifice</a:t>
            </a:r>
            <a:r>
              <a:rPr lang="en"/>
              <a:t> of his son Isaac, calling him a “knight of faith”</a:t>
            </a:r>
            <a:endParaRPr/>
          </a:p>
          <a:p>
            <a:pPr indent="-311150" lvl="0" marL="457200" rtl="0" algn="l">
              <a:spcBef>
                <a:spcPts val="0"/>
              </a:spcBef>
              <a:spcAft>
                <a:spcPts val="0"/>
              </a:spcAft>
              <a:buSzPts val="1300"/>
              <a:buChar char="●"/>
            </a:pPr>
            <a:r>
              <a:rPr lang="en"/>
              <a:t>In his work, </a:t>
            </a:r>
            <a:r>
              <a:rPr i="1" lang="en"/>
              <a:t>Fear and Trembling, </a:t>
            </a:r>
            <a:r>
              <a:rPr lang="en"/>
              <a:t>he says, “Faith is a marvel, and yet no human being is excluded from it; for that in which all human life is united is passion, and faith is a passion”</a:t>
            </a:r>
            <a:endParaRPr/>
          </a:p>
        </p:txBody>
      </p:sp>
      <p:pic>
        <p:nvPicPr>
          <p:cNvPr id="188" name="Google Shape;188;p22"/>
          <p:cNvPicPr preferRelativeResize="0"/>
          <p:nvPr/>
        </p:nvPicPr>
        <p:blipFill>
          <a:blip r:embed="rId3">
            <a:alphaModFix/>
          </a:blip>
          <a:stretch>
            <a:fillRect/>
          </a:stretch>
        </p:blipFill>
        <p:spPr>
          <a:xfrm>
            <a:off x="3911200" y="2777650"/>
            <a:ext cx="1467500" cy="20711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3"/>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Influence: Martin Buber</a:t>
            </a:r>
            <a:endParaRPr/>
          </a:p>
        </p:txBody>
      </p:sp>
      <p:sp>
        <p:nvSpPr>
          <p:cNvPr id="194" name="Google Shape;194;p23"/>
          <p:cNvSpPr txBox="1"/>
          <p:nvPr>
            <p:ph idx="1" type="body"/>
          </p:nvPr>
        </p:nvSpPr>
        <p:spPr>
          <a:xfrm>
            <a:off x="819150" y="1486800"/>
            <a:ext cx="7505700" cy="2952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A German Jewish philosopher &amp; a biblical translator and interpreter</a:t>
            </a:r>
            <a:endParaRPr/>
          </a:p>
          <a:p>
            <a:pPr indent="-311150" lvl="0" marL="457200" rtl="0" algn="l">
              <a:spcBef>
                <a:spcPts val="0"/>
              </a:spcBef>
              <a:spcAft>
                <a:spcPts val="0"/>
              </a:spcAft>
              <a:buSzPts val="1300"/>
              <a:buChar char="●"/>
            </a:pPr>
            <a:r>
              <a:rPr lang="en"/>
              <a:t>Focused on the dialog that people have with one another &amp; ultimately with the divine</a:t>
            </a:r>
            <a:endParaRPr/>
          </a:p>
          <a:p>
            <a:pPr indent="-311150" lvl="0" marL="457200" rtl="0" algn="l">
              <a:spcBef>
                <a:spcPts val="0"/>
              </a:spcBef>
              <a:spcAft>
                <a:spcPts val="0"/>
              </a:spcAft>
              <a:buSzPts val="1300"/>
              <a:buChar char="●"/>
            </a:pPr>
            <a:r>
              <a:rPr lang="en"/>
              <a:t>Also looked at the </a:t>
            </a:r>
            <a:r>
              <a:rPr b="1" lang="en"/>
              <a:t>akedah</a:t>
            </a:r>
            <a:r>
              <a:rPr lang="en"/>
              <a:t>, or  the binding of Isaac, but viewed this as part of Abraham’s journey to the land of promise</a:t>
            </a:r>
            <a:endParaRPr/>
          </a:p>
          <a:p>
            <a:pPr indent="-298450" lvl="1" marL="914400" rtl="0" algn="l">
              <a:spcBef>
                <a:spcPts val="0"/>
              </a:spcBef>
              <a:spcAft>
                <a:spcPts val="0"/>
              </a:spcAft>
              <a:buSzPts val="1100"/>
              <a:buChar char="○"/>
            </a:pPr>
            <a:r>
              <a:rPr lang="en"/>
              <a:t>He believed that Abraham had idolized his son &amp; so in offering Isaac to God he began to straighten his priorities, therefore becoming the “parent of a great nation”</a:t>
            </a:r>
            <a:endParaRPr/>
          </a:p>
        </p:txBody>
      </p:sp>
      <p:pic>
        <p:nvPicPr>
          <p:cNvPr id="195" name="Google Shape;195;p23"/>
          <p:cNvPicPr preferRelativeResize="0"/>
          <p:nvPr/>
        </p:nvPicPr>
        <p:blipFill>
          <a:blip r:embed="rId3">
            <a:alphaModFix/>
          </a:blip>
          <a:stretch>
            <a:fillRect/>
          </a:stretch>
        </p:blipFill>
        <p:spPr>
          <a:xfrm>
            <a:off x="3382588" y="2938463"/>
            <a:ext cx="2486025" cy="1838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Influence: Wilfred Owen</a:t>
            </a:r>
            <a:endParaRPr/>
          </a:p>
        </p:txBody>
      </p:sp>
      <p:sp>
        <p:nvSpPr>
          <p:cNvPr id="201" name="Google Shape;201;p24"/>
          <p:cNvSpPr txBox="1"/>
          <p:nvPr>
            <p:ph idx="1" type="body"/>
          </p:nvPr>
        </p:nvSpPr>
        <p:spPr>
          <a:xfrm>
            <a:off x="819150" y="1486800"/>
            <a:ext cx="7505700" cy="2952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He was enlisted in the British army in WWI</a:t>
            </a:r>
            <a:endParaRPr/>
          </a:p>
          <a:p>
            <a:pPr indent="-311150" lvl="0" marL="457200" rtl="0" algn="l">
              <a:spcBef>
                <a:spcPts val="0"/>
              </a:spcBef>
              <a:spcAft>
                <a:spcPts val="0"/>
              </a:spcAft>
              <a:buSzPts val="1300"/>
              <a:buChar char="●"/>
            </a:pPr>
            <a:r>
              <a:rPr lang="en"/>
              <a:t>In his poem, “The Parable of the Old Man and the Young,” he condemns the war, especially the elderly diplomats, generals, and government leaders</a:t>
            </a:r>
            <a:endParaRPr/>
          </a:p>
          <a:p>
            <a:pPr indent="-311150" lvl="0" marL="457200" rtl="0" algn="l">
              <a:spcBef>
                <a:spcPts val="0"/>
              </a:spcBef>
              <a:spcAft>
                <a:spcPts val="0"/>
              </a:spcAft>
              <a:buSzPts val="1300"/>
              <a:buChar char="●"/>
            </a:pPr>
            <a:r>
              <a:rPr lang="en"/>
              <a:t>In the poem Abraham is symbolic representation of those elderly diplomats, generals, and government leaders of WW1, while Isaac is the symbolic representation of those young men that are in the war</a:t>
            </a:r>
            <a:endParaRPr/>
          </a:p>
          <a:p>
            <a:pPr indent="-311150" lvl="0" marL="457200" rtl="0" algn="l">
              <a:spcBef>
                <a:spcPts val="0"/>
              </a:spcBef>
              <a:spcAft>
                <a:spcPts val="0"/>
              </a:spcAft>
              <a:buSzPts val="1300"/>
              <a:buChar char="●"/>
            </a:pPr>
            <a:r>
              <a:rPr lang="en"/>
              <a:t>In the poem, Abraham:</a:t>
            </a:r>
            <a:endParaRPr/>
          </a:p>
          <a:p>
            <a:pPr indent="-298450" lvl="1" marL="914400" rtl="0" algn="l">
              <a:spcBef>
                <a:spcPts val="0"/>
              </a:spcBef>
              <a:spcAft>
                <a:spcPts val="0"/>
              </a:spcAft>
              <a:buSzPts val="1100"/>
              <a:buChar char="○"/>
            </a:pPr>
            <a:r>
              <a:rPr lang="en"/>
              <a:t> binds Isaac</a:t>
            </a:r>
            <a:endParaRPr/>
          </a:p>
          <a:p>
            <a:pPr indent="-298450" lvl="1" marL="914400" rtl="0" algn="l">
              <a:spcBef>
                <a:spcPts val="0"/>
              </a:spcBef>
              <a:spcAft>
                <a:spcPts val="0"/>
              </a:spcAft>
              <a:buSzPts val="1100"/>
              <a:buChar char="○"/>
            </a:pPr>
            <a:r>
              <a:rPr lang="en"/>
              <a:t> builds parapets and trenches</a:t>
            </a:r>
            <a:endParaRPr/>
          </a:p>
          <a:p>
            <a:pPr indent="-298450" lvl="1" marL="914400" rtl="0" algn="l">
              <a:spcBef>
                <a:spcPts val="0"/>
              </a:spcBef>
              <a:spcAft>
                <a:spcPts val="0"/>
              </a:spcAft>
              <a:buSzPts val="1100"/>
              <a:buChar char="○"/>
            </a:pPr>
            <a:r>
              <a:rPr lang="en"/>
              <a:t>neglects the angel who tells him to not kill Isaac</a:t>
            </a:r>
            <a:endParaRPr/>
          </a:p>
          <a:p>
            <a:pPr indent="-311150" lvl="0" marL="457200" rtl="0" algn="l">
              <a:spcBef>
                <a:spcPts val="0"/>
              </a:spcBef>
              <a:spcAft>
                <a:spcPts val="0"/>
              </a:spcAft>
              <a:buSzPts val="1300"/>
              <a:buChar char="●"/>
            </a:pPr>
            <a:r>
              <a:rPr lang="en"/>
              <a:t>Closing lines of the poem: “But the old man would not so, but slew his / son, / And half the seed of Europe, one by one.”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Blessing &amp; Deception</a:t>
            </a:r>
            <a:endParaRPr/>
          </a:p>
        </p:txBody>
      </p:sp>
      <p:sp>
        <p:nvSpPr>
          <p:cNvPr id="136" name="Google Shape;136;p14"/>
          <p:cNvSpPr txBox="1"/>
          <p:nvPr>
            <p:ph idx="1" type="body"/>
          </p:nvPr>
        </p:nvSpPr>
        <p:spPr>
          <a:xfrm>
            <a:off x="819150" y="1893875"/>
            <a:ext cx="75057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Esau and Jacob are born to Rebekah and Isaac, son of Sarah and Abraham.</a:t>
            </a:r>
            <a:endParaRPr/>
          </a:p>
          <a:p>
            <a:pPr indent="-311150" lvl="0" marL="457200" rtl="0" algn="l">
              <a:spcBef>
                <a:spcPts val="0"/>
              </a:spcBef>
              <a:spcAft>
                <a:spcPts val="0"/>
              </a:spcAft>
              <a:buSzPts val="1300"/>
              <a:buChar char="●"/>
            </a:pPr>
            <a:r>
              <a:rPr lang="en"/>
              <a:t>They were born as twins, with Esau being named such because he was “hairy.”</a:t>
            </a:r>
            <a:endParaRPr/>
          </a:p>
          <a:p>
            <a:pPr indent="-311150" lvl="0" marL="457200" rtl="0" algn="l">
              <a:spcBef>
                <a:spcPts val="0"/>
              </a:spcBef>
              <a:spcAft>
                <a:spcPts val="0"/>
              </a:spcAft>
              <a:buSzPts val="1300"/>
              <a:buChar char="●"/>
            </a:pPr>
            <a:r>
              <a:rPr lang="en"/>
              <a:t>Esau came back from a hunt one day, apparently starving, and Jacob is cooking lentil stew</a:t>
            </a:r>
            <a:endParaRPr/>
          </a:p>
          <a:p>
            <a:pPr indent="-311150" lvl="0" marL="457200" rtl="0" algn="l">
              <a:spcBef>
                <a:spcPts val="0"/>
              </a:spcBef>
              <a:spcAft>
                <a:spcPts val="0"/>
              </a:spcAft>
              <a:buSzPts val="1300"/>
              <a:buChar char="●"/>
            </a:pPr>
            <a:r>
              <a:rPr lang="en"/>
              <a:t>Esau demands Jacob share the stew</a:t>
            </a:r>
            <a:endParaRPr/>
          </a:p>
          <a:p>
            <a:pPr indent="-311150" lvl="0" marL="457200" rtl="0" algn="l">
              <a:spcBef>
                <a:spcPts val="0"/>
              </a:spcBef>
              <a:spcAft>
                <a:spcPts val="0"/>
              </a:spcAft>
              <a:buSzPts val="1300"/>
              <a:buChar char="●"/>
            </a:pPr>
            <a:r>
              <a:rPr lang="en"/>
              <a:t>Jacob demands Esau’s birthright as the firstborn son</a:t>
            </a:r>
            <a:endParaRPr/>
          </a:p>
          <a:p>
            <a:pPr indent="-311150" lvl="0" marL="457200" rtl="0" algn="l">
              <a:spcBef>
                <a:spcPts val="0"/>
              </a:spcBef>
              <a:spcAft>
                <a:spcPts val="0"/>
              </a:spcAft>
              <a:buSzPts val="1300"/>
              <a:buChar char="●"/>
            </a:pPr>
            <a:r>
              <a:rPr lang="en"/>
              <a:t>Esau, convinced he’s starving, agrees and sells his birthright for the stew.</a:t>
            </a:r>
            <a:endParaRPr/>
          </a:p>
          <a:p>
            <a:pPr indent="-311150" lvl="0" marL="457200" rtl="0" algn="l">
              <a:spcBef>
                <a:spcPts val="0"/>
              </a:spcBef>
              <a:spcAft>
                <a:spcPts val="0"/>
              </a:spcAft>
              <a:buSzPts val="1300"/>
              <a:buChar char="●"/>
            </a:pPr>
            <a:r>
              <a:rPr lang="en"/>
              <a:t>He does indeed get the stew, it probably wasn’t worth it.</a:t>
            </a:r>
            <a:endParaRPr/>
          </a:p>
          <a:p>
            <a:pPr indent="-311150" lvl="0" marL="457200" rtl="0" algn="l">
              <a:spcBef>
                <a:spcPts val="0"/>
              </a:spcBef>
              <a:spcAft>
                <a:spcPts val="0"/>
              </a:spcAft>
              <a:buSzPts val="1300"/>
              <a:buChar char="●"/>
            </a:pPr>
            <a:r>
              <a:rPr lang="en"/>
              <a:t>Esau married two women, Judith and Basemath, and they apparently made his parents lives a nightmare. (Rebekah calls them the “Hittite women.”)</a:t>
            </a:r>
            <a:endParaRPr/>
          </a:p>
          <a:p>
            <a:pPr indent="-311150" lvl="0" marL="457200" rtl="0" algn="l">
              <a:spcBef>
                <a:spcPts val="0"/>
              </a:spcBef>
              <a:spcAft>
                <a:spcPts val="0"/>
              </a:spcAft>
              <a:buSzPts val="1300"/>
              <a:buChar char="●"/>
            </a:pPr>
            <a:r>
              <a:rPr lang="en"/>
              <a:t>Ironically, Jacob himself will later be </a:t>
            </a:r>
            <a:r>
              <a:rPr lang="en"/>
              <a:t>deceived</a:t>
            </a:r>
            <a:r>
              <a:rPr lang="en"/>
              <a:t> in his marriages with Leah and Rachel.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Dream</a:t>
            </a:r>
            <a:endParaRPr/>
          </a:p>
        </p:txBody>
      </p:sp>
      <p:sp>
        <p:nvSpPr>
          <p:cNvPr id="142" name="Google Shape;142;p15"/>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Jacob is given a dream from God: “Look up and see that all the goats that leap on the flock are striped, speckled, and mottled; for I have seen all that Laban is doing to you…”</a:t>
            </a:r>
            <a:endParaRPr/>
          </a:p>
          <a:p>
            <a:pPr indent="-311150" lvl="0" marL="457200" rtl="0" algn="l">
              <a:spcBef>
                <a:spcPts val="0"/>
              </a:spcBef>
              <a:spcAft>
                <a:spcPts val="0"/>
              </a:spcAft>
              <a:buSzPts val="1300"/>
              <a:buChar char="●"/>
            </a:pPr>
            <a:r>
              <a:rPr lang="en"/>
              <a:t>Jacob and his family have to leave Laban’s home, but Rachel steals the idols of her father’s household and takes them with her.</a:t>
            </a:r>
            <a:endParaRPr/>
          </a:p>
          <a:p>
            <a:pPr indent="-311150" lvl="0" marL="457200" rtl="0" algn="l">
              <a:spcBef>
                <a:spcPts val="0"/>
              </a:spcBef>
              <a:spcAft>
                <a:spcPts val="0"/>
              </a:spcAft>
              <a:buSzPts val="1300"/>
              <a:buChar char="●"/>
            </a:pPr>
            <a:r>
              <a:rPr lang="en"/>
              <a:t>When Laban follows them, asking to get them back, Rachel hides them in her camel’s saddle and sits on them, claiming she can’t stand up because she’s menstruating.</a:t>
            </a:r>
            <a:endParaRPr/>
          </a:p>
          <a:p>
            <a:pPr indent="-311150" lvl="0" marL="457200" rtl="0" algn="l">
              <a:spcBef>
                <a:spcPts val="0"/>
              </a:spcBef>
              <a:spcAft>
                <a:spcPts val="0"/>
              </a:spcAft>
              <a:buSzPts val="1300"/>
              <a:buChar char="●"/>
            </a:pPr>
            <a:r>
              <a:rPr lang="en"/>
              <a:t>Jacob is angry at Laban for being falsely accused. He and Laban make a </a:t>
            </a:r>
            <a:r>
              <a:rPr lang="en"/>
              <a:t>covenant</a:t>
            </a:r>
            <a:r>
              <a:rPr lang="en"/>
              <a:t> with God as their witness: Jacob will take no other wives, and neither will cross into the other’s lands.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Reunion</a:t>
            </a:r>
            <a:endParaRPr/>
          </a:p>
        </p:txBody>
      </p:sp>
      <p:sp>
        <p:nvSpPr>
          <p:cNvPr id="148" name="Google Shape;148;p16"/>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Now homeless, Jacob seeks to return to his brother Esau, who is now a lord.</a:t>
            </a:r>
            <a:endParaRPr/>
          </a:p>
          <a:p>
            <a:pPr indent="-311150" lvl="0" marL="457200" rtl="0" algn="l">
              <a:spcBef>
                <a:spcPts val="0"/>
              </a:spcBef>
              <a:spcAft>
                <a:spcPts val="0"/>
              </a:spcAft>
              <a:buSzPts val="1300"/>
              <a:buChar char="●"/>
            </a:pPr>
            <a:r>
              <a:rPr lang="en"/>
              <a:t>Hoping to appease his brother, he sends several waves of his livestock forward first.</a:t>
            </a:r>
            <a:endParaRPr/>
          </a:p>
          <a:p>
            <a:pPr indent="-311150" lvl="0" marL="457200" rtl="0" algn="l">
              <a:spcBef>
                <a:spcPts val="0"/>
              </a:spcBef>
              <a:spcAft>
                <a:spcPts val="0"/>
              </a:spcAft>
              <a:buSzPts val="1300"/>
              <a:buChar char="●"/>
            </a:pPr>
            <a:r>
              <a:rPr lang="en"/>
              <a:t>Jacob sends his family forward across the river, but is stopped by a strange man who suddenly attacks him. (More on the Wrestling Match)</a:t>
            </a:r>
            <a:endParaRPr/>
          </a:p>
          <a:p>
            <a:pPr indent="-311150" lvl="0" marL="457200" rtl="0" algn="l">
              <a:spcBef>
                <a:spcPts val="0"/>
              </a:spcBef>
              <a:spcAft>
                <a:spcPts val="0"/>
              </a:spcAft>
              <a:buSzPts val="1300"/>
              <a:buChar char="●"/>
            </a:pPr>
            <a:r>
              <a:rPr lang="en"/>
              <a:t>Once Jacob is renamed Israel, he reunites with his brother, who has forgiven him and embraces him and offers him his help.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Wrestling Match</a:t>
            </a:r>
            <a:endParaRPr/>
          </a:p>
        </p:txBody>
      </p:sp>
      <p:sp>
        <p:nvSpPr>
          <p:cNvPr id="154" name="Google Shape;154;p17"/>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Jacob, while wrestling the unnamed man who attacked him, is clearly winning the match until the man decides to fight dirty and </a:t>
            </a:r>
            <a:r>
              <a:rPr lang="en"/>
              <a:t>dislocated</a:t>
            </a:r>
            <a:r>
              <a:rPr lang="en"/>
              <a:t> Jacob’s hip.</a:t>
            </a:r>
            <a:endParaRPr/>
          </a:p>
          <a:p>
            <a:pPr indent="-311150" lvl="0" marL="457200" rtl="0" algn="l">
              <a:spcBef>
                <a:spcPts val="0"/>
              </a:spcBef>
              <a:spcAft>
                <a:spcPts val="0"/>
              </a:spcAft>
              <a:buSzPts val="1300"/>
              <a:buChar char="●"/>
            </a:pPr>
            <a:r>
              <a:rPr lang="en"/>
              <a:t>Even then, Jacob holds on long enough that the man gets nervous about the approaching sunrise.</a:t>
            </a:r>
            <a:endParaRPr/>
          </a:p>
          <a:p>
            <a:pPr indent="-311150" lvl="0" marL="457200" rtl="0" algn="l">
              <a:spcBef>
                <a:spcPts val="0"/>
              </a:spcBef>
              <a:spcAft>
                <a:spcPts val="0"/>
              </a:spcAft>
              <a:buSzPts val="1300"/>
              <a:buChar char="●"/>
            </a:pPr>
            <a:r>
              <a:rPr lang="en"/>
              <a:t>It’s at this point the man reveals himself to be an angel, and he renames Jacob as Israel. Jacob </a:t>
            </a:r>
            <a:r>
              <a:rPr lang="en"/>
              <a:t>continues</a:t>
            </a:r>
            <a:r>
              <a:rPr lang="en"/>
              <a:t> to go by Jacob until late in the story, when God reaffirms this.</a:t>
            </a:r>
            <a:endParaRPr/>
          </a:p>
          <a:p>
            <a:pPr indent="-311150" lvl="0" marL="457200" rtl="0" algn="l">
              <a:spcBef>
                <a:spcPts val="0"/>
              </a:spcBef>
              <a:spcAft>
                <a:spcPts val="0"/>
              </a:spcAft>
              <a:buSzPts val="1300"/>
              <a:buChar char="●"/>
            </a:pPr>
            <a:r>
              <a:rPr lang="en"/>
              <a:t>The story of wrestling an angel mirrors other stories of heroes wrestling with divine figures: e.g. Heracles wrestling the Nemean Lion.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Joseph the Dreamer</a:t>
            </a:r>
            <a:endParaRPr/>
          </a:p>
        </p:txBody>
      </p:sp>
      <p:sp>
        <p:nvSpPr>
          <p:cNvPr id="160" name="Google Shape;160;p18"/>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Joseph is the favorite! And brother, nobody likes that.</a:t>
            </a:r>
            <a:endParaRPr/>
          </a:p>
          <a:p>
            <a:pPr indent="-311150" lvl="0" marL="457200" rtl="0" algn="l">
              <a:spcBef>
                <a:spcPts val="1200"/>
              </a:spcBef>
              <a:spcAft>
                <a:spcPts val="0"/>
              </a:spcAft>
              <a:buSzPts val="1300"/>
              <a:buChar char="●"/>
            </a:pPr>
            <a:r>
              <a:rPr lang="en"/>
              <a:t>Joseph, Jacob’s son, doesn’t get along with his brothers. When he has a dream about how he will be successful and they will serve him, they really don’t get along.</a:t>
            </a:r>
            <a:endParaRPr/>
          </a:p>
          <a:p>
            <a:pPr indent="-311150" lvl="0" marL="457200" rtl="0" algn="l">
              <a:spcBef>
                <a:spcPts val="0"/>
              </a:spcBef>
              <a:spcAft>
                <a:spcPts val="0"/>
              </a:spcAft>
              <a:buSzPts val="1300"/>
              <a:buChar char="●"/>
            </a:pPr>
            <a:r>
              <a:rPr lang="en"/>
              <a:t>His brothers attempt to kill him without blood, but when that fails, they attempt to sell him into slavery, but find that Joseph is gone.</a:t>
            </a:r>
            <a:endParaRPr/>
          </a:p>
          <a:p>
            <a:pPr indent="-311150" lvl="0" marL="457200" rtl="0" algn="l">
              <a:spcBef>
                <a:spcPts val="0"/>
              </a:spcBef>
              <a:spcAft>
                <a:spcPts val="0"/>
              </a:spcAft>
              <a:buSzPts val="1300"/>
              <a:buChar char="●"/>
            </a:pPr>
            <a:r>
              <a:rPr lang="en"/>
              <a:t>Jacob, thinking his son was killed by a wild animal, mourns him bitterly, and misfortune befalls all the brothers.</a:t>
            </a:r>
            <a:endParaRPr/>
          </a:p>
          <a:p>
            <a:pPr indent="-311150" lvl="0" marL="457200" rtl="0" algn="l">
              <a:spcBef>
                <a:spcPts val="0"/>
              </a:spcBef>
              <a:spcAft>
                <a:spcPts val="0"/>
              </a:spcAft>
              <a:buSzPts val="1300"/>
              <a:buChar char="●"/>
            </a:pPr>
            <a:r>
              <a:rPr lang="en"/>
              <a:t>Joseph goes on to earn the trust of the Pharaoh of Egypt.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Structure &amp; Meaning</a:t>
            </a:r>
            <a:endParaRPr/>
          </a:p>
        </p:txBody>
      </p:sp>
      <p:sp>
        <p:nvSpPr>
          <p:cNvPr id="166" name="Google Shape;166;p19"/>
          <p:cNvSpPr txBox="1"/>
          <p:nvPr>
            <p:ph idx="1" type="body"/>
          </p:nvPr>
        </p:nvSpPr>
        <p:spPr>
          <a:xfrm>
            <a:off x="819150" y="1473400"/>
            <a:ext cx="7505700" cy="2965500"/>
          </a:xfrm>
          <a:prstGeom prst="rect">
            <a:avLst/>
          </a:prstGeom>
        </p:spPr>
        <p:txBody>
          <a:bodyPr anchorCtr="0" anchor="t" bIns="91425" lIns="91425" spcFirstLastPara="1" rIns="91425" wrap="square" tIns="91425">
            <a:normAutofit lnSpcReduction="10000"/>
          </a:bodyPr>
          <a:lstStyle/>
          <a:p>
            <a:pPr indent="-336550" lvl="0" marL="457200" rtl="0" algn="l">
              <a:spcBef>
                <a:spcPts val="0"/>
              </a:spcBef>
              <a:spcAft>
                <a:spcPts val="0"/>
              </a:spcAft>
              <a:buSzPts val="1700"/>
              <a:buChar char="●"/>
            </a:pPr>
            <a:r>
              <a:rPr lang="en" sz="1700"/>
              <a:t>In Joseph’s narrative, t</a:t>
            </a:r>
            <a:r>
              <a:rPr lang="en" sz="1700"/>
              <a:t>here are three sets of dreams &amp; each set consists of two dreams</a:t>
            </a:r>
            <a:endParaRPr sz="1700"/>
          </a:p>
          <a:p>
            <a:pPr indent="-336550" lvl="1" marL="914400" rtl="0" algn="l">
              <a:spcBef>
                <a:spcPts val="0"/>
              </a:spcBef>
              <a:spcAft>
                <a:spcPts val="0"/>
              </a:spcAft>
              <a:buSzPts val="1700"/>
              <a:buChar char="○"/>
            </a:pPr>
            <a:r>
              <a:rPr lang="en" sz="1700"/>
              <a:t>The two dreams for each set focus on the same theme</a:t>
            </a:r>
            <a:endParaRPr sz="1700"/>
          </a:p>
          <a:p>
            <a:pPr indent="-336550" lvl="1" marL="914400" rtl="0" algn="l">
              <a:spcBef>
                <a:spcPts val="0"/>
              </a:spcBef>
              <a:spcAft>
                <a:spcPts val="0"/>
              </a:spcAft>
              <a:buSzPts val="1700"/>
              <a:buChar char="○"/>
            </a:pPr>
            <a:r>
              <a:rPr lang="en" sz="1700"/>
              <a:t>Dreams follow the rise &amp; fall, and eventual rise of Joseph</a:t>
            </a:r>
            <a:endParaRPr sz="1700"/>
          </a:p>
          <a:p>
            <a:pPr indent="-336550" lvl="0" marL="457200" rtl="0" algn="l">
              <a:spcBef>
                <a:spcPts val="0"/>
              </a:spcBef>
              <a:spcAft>
                <a:spcPts val="0"/>
              </a:spcAft>
              <a:buSzPts val="1700"/>
              <a:buChar char="●"/>
            </a:pPr>
            <a:r>
              <a:rPr lang="en" sz="1700"/>
              <a:t>Joseph’s story is </a:t>
            </a:r>
            <a:r>
              <a:rPr lang="en" sz="1700"/>
              <a:t>reflective</a:t>
            </a:r>
            <a:r>
              <a:rPr lang="en" sz="1700"/>
              <a:t> of previous narratives in the Genesis</a:t>
            </a:r>
            <a:endParaRPr sz="1700"/>
          </a:p>
          <a:p>
            <a:pPr indent="-336550" lvl="0" marL="457200" rtl="0" algn="l">
              <a:spcBef>
                <a:spcPts val="0"/>
              </a:spcBef>
              <a:spcAft>
                <a:spcPts val="0"/>
              </a:spcAft>
              <a:buSzPts val="1700"/>
              <a:buChar char="●"/>
            </a:pPr>
            <a:r>
              <a:rPr lang="en" sz="1700"/>
              <a:t>His narrative also offers a more dramatic depiction of the major recurring themes of the Genesis:</a:t>
            </a:r>
            <a:endParaRPr sz="1700"/>
          </a:p>
          <a:p>
            <a:pPr indent="-336550" lvl="1" marL="914400" rtl="0" algn="l">
              <a:spcBef>
                <a:spcPts val="0"/>
              </a:spcBef>
              <a:spcAft>
                <a:spcPts val="0"/>
              </a:spcAft>
              <a:buSzPts val="1700"/>
              <a:buChar char="○"/>
            </a:pPr>
            <a:r>
              <a:rPr lang="en" sz="1700"/>
              <a:t>God’s intervention in human lives to bring deliverance</a:t>
            </a:r>
            <a:endParaRPr sz="1700"/>
          </a:p>
          <a:p>
            <a:pPr indent="-336550" lvl="1" marL="914400" rtl="0" algn="l">
              <a:spcBef>
                <a:spcPts val="0"/>
              </a:spcBef>
              <a:spcAft>
                <a:spcPts val="0"/>
              </a:spcAft>
              <a:buSzPts val="1700"/>
              <a:buChar char="○"/>
            </a:pPr>
            <a:r>
              <a:rPr lang="en" sz="1700"/>
              <a:t>Blessings</a:t>
            </a:r>
            <a:endParaRPr sz="1700"/>
          </a:p>
          <a:p>
            <a:pPr indent="-336550" lvl="1" marL="914400" rtl="0" algn="l">
              <a:spcBef>
                <a:spcPts val="0"/>
              </a:spcBef>
              <a:spcAft>
                <a:spcPts val="0"/>
              </a:spcAft>
              <a:buSzPts val="1700"/>
              <a:buChar char="○"/>
            </a:pPr>
            <a:r>
              <a:rPr lang="en" sz="1700"/>
              <a:t>Salvation</a:t>
            </a: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Israel’s Children</a:t>
            </a:r>
            <a:endParaRPr/>
          </a:p>
        </p:txBody>
      </p:sp>
      <p:sp>
        <p:nvSpPr>
          <p:cNvPr id="172" name="Google Shape;172;p20"/>
          <p:cNvSpPr txBox="1"/>
          <p:nvPr>
            <p:ph idx="1" type="body"/>
          </p:nvPr>
        </p:nvSpPr>
        <p:spPr>
          <a:xfrm>
            <a:off x="819150" y="1339450"/>
            <a:ext cx="7505700" cy="3576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In the closing of Genesis, Jacob, now old and losing his eyesight like his father Isaac, blesses Joseph’s two sons inverting the traditional birth order</a:t>
            </a:r>
            <a:endParaRPr sz="1400"/>
          </a:p>
          <a:p>
            <a:pPr indent="-317500" lvl="1" marL="914400" rtl="0" algn="l">
              <a:spcBef>
                <a:spcPts val="0"/>
              </a:spcBef>
              <a:spcAft>
                <a:spcPts val="0"/>
              </a:spcAft>
              <a:buSzPts val="1400"/>
              <a:buChar char="○"/>
            </a:pPr>
            <a:r>
              <a:rPr lang="en" sz="1400"/>
              <a:t>Joseph’s initial protests to his sons being blessed results in his youngest, Ephraim, being given the birthright that is usually reserved to the oldest son</a:t>
            </a:r>
            <a:endParaRPr sz="1400"/>
          </a:p>
          <a:p>
            <a:pPr indent="-317500" lvl="0" marL="457200" rtl="0" algn="l">
              <a:spcBef>
                <a:spcPts val="0"/>
              </a:spcBef>
              <a:spcAft>
                <a:spcPts val="0"/>
              </a:spcAft>
              <a:buSzPts val="1400"/>
              <a:buChar char="●"/>
            </a:pPr>
            <a:r>
              <a:rPr lang="en" sz="1400"/>
              <a:t>The rest of Jacob’s sons are blessed according to their deeds</a:t>
            </a:r>
            <a:endParaRPr sz="1400"/>
          </a:p>
          <a:p>
            <a:pPr indent="-317500" lvl="1" marL="914400" rtl="0" algn="l">
              <a:spcBef>
                <a:spcPts val="0"/>
              </a:spcBef>
              <a:spcAft>
                <a:spcPts val="0"/>
              </a:spcAft>
              <a:buSzPts val="1400"/>
              <a:buChar char="○"/>
            </a:pPr>
            <a:r>
              <a:rPr lang="en" sz="1400"/>
              <a:t>These sons’ </a:t>
            </a:r>
            <a:r>
              <a:rPr lang="en" sz="1400"/>
              <a:t>offspring</a:t>
            </a:r>
            <a:r>
              <a:rPr lang="en" sz="1400"/>
              <a:t> would become the sources for the twelve tribes of Israel</a:t>
            </a:r>
            <a:endParaRPr sz="1400"/>
          </a:p>
          <a:p>
            <a:pPr indent="-317500" lvl="0" marL="457200" rtl="0" algn="l">
              <a:spcBef>
                <a:spcPts val="0"/>
              </a:spcBef>
              <a:spcAft>
                <a:spcPts val="0"/>
              </a:spcAft>
              <a:buSzPts val="1400"/>
              <a:buChar char="●"/>
            </a:pPr>
            <a:r>
              <a:rPr lang="en" sz="1400"/>
              <a:t>The twelve tribes of Israel:</a:t>
            </a:r>
            <a:endParaRPr sz="1400"/>
          </a:p>
          <a:p>
            <a:pPr indent="-317500" lvl="1" marL="914400" rtl="0" algn="l">
              <a:spcBef>
                <a:spcPts val="0"/>
              </a:spcBef>
              <a:spcAft>
                <a:spcPts val="0"/>
              </a:spcAft>
              <a:buSzPts val="1400"/>
              <a:buChar char="○"/>
            </a:pPr>
            <a:r>
              <a:rPr lang="en" sz="1400"/>
              <a:t>Jacob &amp; Leah’s sons: Reuben, Simeon, Levi, Judah, Issachar, Zebulun</a:t>
            </a:r>
            <a:endParaRPr sz="1400"/>
          </a:p>
          <a:p>
            <a:pPr indent="-317500" lvl="1" marL="914400" rtl="0" algn="l">
              <a:spcBef>
                <a:spcPts val="0"/>
              </a:spcBef>
              <a:spcAft>
                <a:spcPts val="0"/>
              </a:spcAft>
              <a:buSzPts val="1400"/>
              <a:buChar char="○"/>
            </a:pPr>
            <a:r>
              <a:rPr lang="en" sz="1400"/>
              <a:t>Jacob &amp; Zilpah’s sons: Gad &amp; Asher</a:t>
            </a:r>
            <a:endParaRPr sz="1400"/>
          </a:p>
          <a:p>
            <a:pPr indent="-317500" lvl="1" marL="914400" rtl="0" algn="l">
              <a:spcBef>
                <a:spcPts val="0"/>
              </a:spcBef>
              <a:spcAft>
                <a:spcPts val="0"/>
              </a:spcAft>
              <a:buSzPts val="1400"/>
              <a:buChar char="○"/>
            </a:pPr>
            <a:r>
              <a:rPr lang="en" sz="1400"/>
              <a:t>Jacob &amp; Bilhah’s sons: Dan &amp; Naphtali</a:t>
            </a:r>
            <a:endParaRPr sz="1400"/>
          </a:p>
          <a:p>
            <a:pPr indent="-317500" lvl="1" marL="914400" rtl="0" algn="l">
              <a:spcBef>
                <a:spcPts val="0"/>
              </a:spcBef>
              <a:spcAft>
                <a:spcPts val="0"/>
              </a:spcAft>
              <a:buSzPts val="1400"/>
              <a:buChar char="○"/>
            </a:pPr>
            <a:r>
              <a:rPr lang="en" sz="1400"/>
              <a:t>Jacob &amp; Rachel’s sons: Benjamin</a:t>
            </a:r>
            <a:endParaRPr sz="1400"/>
          </a:p>
          <a:p>
            <a:pPr indent="-317500" lvl="2" marL="1371600" rtl="0" algn="l">
              <a:spcBef>
                <a:spcPts val="0"/>
              </a:spcBef>
              <a:spcAft>
                <a:spcPts val="0"/>
              </a:spcAft>
              <a:buSzPts val="1400"/>
              <a:buChar char="■"/>
            </a:pPr>
            <a:r>
              <a:rPr lang="en" sz="1400"/>
              <a:t>From Joseph &amp; Asenath’s sons: Manasseh &amp; Ephraim</a:t>
            </a:r>
            <a:endParaRPr sz="1400"/>
          </a:p>
          <a:p>
            <a:pPr indent="-317500" lvl="0" marL="457200" rtl="0" algn="l">
              <a:spcBef>
                <a:spcPts val="0"/>
              </a:spcBef>
              <a:spcAft>
                <a:spcPts val="0"/>
              </a:spcAft>
              <a:buSzPts val="1400"/>
              <a:buChar char="●"/>
            </a:pPr>
            <a:r>
              <a:rPr lang="en" sz="1400"/>
              <a:t>Genesis ends with prosperity, but turns into conflict between the tribes and kingdoms that descended from Abraham in the Book of Exodus</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Cultural Connections</a:t>
            </a:r>
            <a:endParaRPr/>
          </a:p>
        </p:txBody>
      </p:sp>
      <p:sp>
        <p:nvSpPr>
          <p:cNvPr id="178" name="Google Shape;178;p21"/>
          <p:cNvSpPr txBox="1"/>
          <p:nvPr>
            <p:ph idx="1" type="body"/>
          </p:nvPr>
        </p:nvSpPr>
        <p:spPr>
          <a:xfrm>
            <a:off x="819150" y="1468350"/>
            <a:ext cx="7505700" cy="285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musical titled </a:t>
            </a:r>
            <a:r>
              <a:rPr i="1" lang="en"/>
              <a:t>Joseph and the Amazing Technicolor Dreamcoat </a:t>
            </a:r>
            <a:r>
              <a:rPr lang="en"/>
              <a:t>by Andrew Lloyd Webber &amp; Tim Rice retellsl the story of Joseph. It is a “</a:t>
            </a:r>
            <a:r>
              <a:rPr lang="en"/>
              <a:t>humorous</a:t>
            </a:r>
            <a:r>
              <a:rPr lang="en"/>
              <a:t> and modernized approach to the Genesis” and it is frequently performed in theatres and schools. </a:t>
            </a:r>
            <a:endParaRPr/>
          </a:p>
          <a:p>
            <a:pPr indent="0" lvl="0" marL="0" rtl="0" algn="l">
              <a:spcBef>
                <a:spcPts val="1200"/>
              </a:spcBef>
              <a:spcAft>
                <a:spcPts val="1200"/>
              </a:spcAft>
              <a:buNone/>
            </a:pPr>
            <a:r>
              <a:t/>
            </a:r>
            <a:endParaRPr/>
          </a:p>
        </p:txBody>
      </p:sp>
      <p:pic>
        <p:nvPicPr>
          <p:cNvPr id="179" name="Google Shape;179;p21"/>
          <p:cNvPicPr preferRelativeResize="0"/>
          <p:nvPr/>
        </p:nvPicPr>
        <p:blipFill>
          <a:blip r:embed="rId3">
            <a:alphaModFix/>
          </a:blip>
          <a:stretch>
            <a:fillRect/>
          </a:stretch>
        </p:blipFill>
        <p:spPr>
          <a:xfrm>
            <a:off x="366123" y="2370848"/>
            <a:ext cx="1835025" cy="1835025"/>
          </a:xfrm>
          <a:prstGeom prst="rect">
            <a:avLst/>
          </a:prstGeom>
          <a:noFill/>
          <a:ln>
            <a:noFill/>
          </a:ln>
        </p:spPr>
      </p:pic>
      <p:pic>
        <p:nvPicPr>
          <p:cNvPr id="180" name="Google Shape;180;p21"/>
          <p:cNvPicPr preferRelativeResize="0"/>
          <p:nvPr/>
        </p:nvPicPr>
        <p:blipFill>
          <a:blip r:embed="rId4">
            <a:alphaModFix/>
          </a:blip>
          <a:stretch>
            <a:fillRect/>
          </a:stretch>
        </p:blipFill>
        <p:spPr>
          <a:xfrm>
            <a:off x="2270774" y="2247750"/>
            <a:ext cx="3434901" cy="2576800"/>
          </a:xfrm>
          <a:prstGeom prst="rect">
            <a:avLst/>
          </a:prstGeom>
          <a:noFill/>
          <a:ln>
            <a:noFill/>
          </a:ln>
        </p:spPr>
      </p:pic>
      <p:pic>
        <p:nvPicPr>
          <p:cNvPr id="181" name="Google Shape;181;p21"/>
          <p:cNvPicPr preferRelativeResize="0"/>
          <p:nvPr/>
        </p:nvPicPr>
        <p:blipFill>
          <a:blip r:embed="rId5">
            <a:alphaModFix/>
          </a:blip>
          <a:stretch>
            <a:fillRect/>
          </a:stretch>
        </p:blipFill>
        <p:spPr>
          <a:xfrm>
            <a:off x="5775300" y="2370847"/>
            <a:ext cx="2959125" cy="22193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