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6f75fc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75fc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6f75f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6f75fc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75fc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75fc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75fceb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75fce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c6f75fceb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c6f75fc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6f75fce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6f75fce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6f75fce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6f75fce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Self-Identity Amid Societal Pressures</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Brianna Gier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idx="2" type="body"/>
          </p:nvPr>
        </p:nvSpPr>
        <p:spPr>
          <a:xfrm>
            <a:off x="300050" y="1039425"/>
            <a:ext cx="8444400" cy="3954300"/>
          </a:xfrm>
          <a:prstGeom prst="rect">
            <a:avLst/>
          </a:prstGeom>
        </p:spPr>
        <p:txBody>
          <a:bodyPr anchorCtr="0" anchor="ctr" bIns="91425" lIns="91425" spcFirstLastPara="1" rIns="91425" wrap="square" tIns="91425">
            <a:noAutofit/>
          </a:bodyPr>
          <a:lstStyle/>
          <a:p>
            <a:pPr indent="457200" lvl="0" marL="0" rtl="0" algn="l">
              <a:lnSpc>
                <a:spcPct val="200000"/>
              </a:lnSpc>
              <a:spcBef>
                <a:spcPts val="0"/>
              </a:spcBef>
              <a:spcAft>
                <a:spcPts val="0"/>
              </a:spcAft>
              <a:buNone/>
            </a:pPr>
            <a:r>
              <a:rPr lang="en" sz="1500">
                <a:latin typeface="Arial"/>
                <a:ea typeface="Arial"/>
                <a:cs typeface="Arial"/>
                <a:sym typeface="Arial"/>
              </a:rPr>
              <a:t>Understanding self-identity versus societal expectations is crucial for teens, as it helps them navigate the often conflicting pressures of who they are and who they are expected to be. During adolescence, individuals are in a pivotal phase of self-discovery and development. They are forming their values, beliefs, and sense of self, all while being bombarded with societal norms and expectations. Books like "Jane Eyre” by Charlotte Bronte and "I Am Not Your Perfect Mexican Daughter” by Erika Sánchez offer powerful narratives highlighting these struggles. These stories provide a mirror for teens, reflecting their own experiences and challenges in a way that is both relatable and enlightening. Through the characters' journeys, readers can see the importance of authenticity and the courage it takes to stand up for one's true self.</a:t>
            </a:r>
            <a:endParaRPr sz="1500">
              <a:latin typeface="Arial"/>
              <a:ea typeface="Arial"/>
              <a:cs typeface="Arial"/>
              <a:sym typeface="Arial"/>
            </a:endParaRPr>
          </a:p>
          <a:p>
            <a:pPr indent="0" lvl="0" marL="0" rtl="0" algn="l">
              <a:spcBef>
                <a:spcPts val="0"/>
              </a:spcBef>
              <a:spcAft>
                <a:spcPts val="1600"/>
              </a:spcAft>
              <a:buClr>
                <a:schemeClr val="dk2"/>
              </a:buClr>
              <a:buSzPts val="11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1" type="body"/>
          </p:nvPr>
        </p:nvSpPr>
        <p:spPr>
          <a:xfrm>
            <a:off x="152150" y="557225"/>
            <a:ext cx="8368200" cy="40719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2000">
                <a:latin typeface="Arial"/>
                <a:ea typeface="Arial"/>
                <a:cs typeface="Arial"/>
                <a:sym typeface="Arial"/>
              </a:rPr>
              <a:t>By reading about characters who grapple with similar issues, teens can gain insights into their own lives and feel less isolated in their struggles. This understanding fosters resilience and self-acceptance, which are crucial for navigating the often tumultuous teenage years. Ultimately, literature exploring self-identity versus societal expectations not only entertains but educates and empowers teens to be true to themselves.</a:t>
            </a:r>
            <a:endParaRPr sz="20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4294967295" type="body"/>
          </p:nvPr>
        </p:nvSpPr>
        <p:spPr>
          <a:xfrm>
            <a:off x="183125" y="273676"/>
            <a:ext cx="3853200" cy="524400"/>
          </a:xfrm>
          <a:prstGeom prst="rect">
            <a:avLst/>
          </a:prstGeom>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None/>
            </a:pPr>
            <a:r>
              <a:rPr lang="en" sz="1400">
                <a:latin typeface="Arial"/>
                <a:ea typeface="Arial"/>
                <a:cs typeface="Arial"/>
                <a:sym typeface="Arial"/>
              </a:rPr>
              <a:t> </a:t>
            </a:r>
            <a:r>
              <a:rPr i="1" lang="en" sz="1400">
                <a:latin typeface="Arial"/>
                <a:ea typeface="Arial"/>
                <a:cs typeface="Arial"/>
                <a:sym typeface="Arial"/>
              </a:rPr>
              <a:t>Simon vs. The Homo Sapiens Agenda. </a:t>
            </a:r>
            <a:r>
              <a:rPr lang="en" sz="1400">
                <a:latin typeface="Arial"/>
                <a:ea typeface="Arial"/>
                <a:cs typeface="Arial"/>
                <a:sym typeface="Arial"/>
              </a:rPr>
              <a:t>By</a:t>
            </a:r>
            <a:endParaRPr sz="2700"/>
          </a:p>
        </p:txBody>
      </p:sp>
      <p:cxnSp>
        <p:nvCxnSpPr>
          <p:cNvPr id="80" name="Google Shape;80;p16"/>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81" name="Google Shape;81;p16"/>
          <p:cNvSpPr txBox="1"/>
          <p:nvPr>
            <p:ph idx="4294967295" type="body"/>
          </p:nvPr>
        </p:nvSpPr>
        <p:spPr>
          <a:xfrm>
            <a:off x="183125" y="973349"/>
            <a:ext cx="3853200" cy="352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"Simon vs. the Homo Sapiens Agenda" by Becky Albertalli is a heartfelt and humorous novel that explores self-identity and the journey of coming out as a gay teenager. The story centers on Simon Spier, a high school junior who is not openly gay and prefers to keep his sexuality a secret. However, when an email falls into the wrong hands, Simon must step out of his comfort zone and navigate the challenges of coming out to his friends and family. The novel delves deeply into themes of self-acceptance, the fear of being different, and the courage it takes to be true to oneself.</a:t>
            </a:r>
            <a:endParaRPr sz="1400"/>
          </a:p>
        </p:txBody>
      </p:sp>
      <p:cxnSp>
        <p:nvCxnSpPr>
          <p:cNvPr id="82" name="Google Shape;82;p16"/>
          <p:cNvCxnSpPr/>
          <p:nvPr/>
        </p:nvCxnSpPr>
        <p:spPr>
          <a:xfrm>
            <a:off x="5012725" y="1811883"/>
            <a:ext cx="270900" cy="0"/>
          </a:xfrm>
          <a:prstGeom prst="straightConnector1">
            <a:avLst/>
          </a:prstGeom>
          <a:noFill/>
          <a:ln cap="flat" cmpd="sng" w="9525">
            <a:solidFill>
              <a:schemeClr val="lt2"/>
            </a:solidFill>
            <a:prstDash val="solid"/>
            <a:round/>
            <a:headEnd len="sm" w="sm" type="none"/>
            <a:tailEnd len="sm" w="sm" type="none"/>
          </a:ln>
        </p:spPr>
      </p:cxnSp>
      <p:pic>
        <p:nvPicPr>
          <p:cNvPr id="83" name="Google Shape;83;p16"/>
          <p:cNvPicPr preferRelativeResize="0"/>
          <p:nvPr/>
        </p:nvPicPr>
        <p:blipFill>
          <a:blip r:embed="rId3">
            <a:alphaModFix/>
          </a:blip>
          <a:stretch>
            <a:fillRect/>
          </a:stretch>
        </p:blipFill>
        <p:spPr>
          <a:xfrm>
            <a:off x="4913400" y="661150"/>
            <a:ext cx="3033950" cy="3033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 name="Google Shape;89;p17"/>
          <p:cNvCxnSpPr/>
          <p:nvPr/>
        </p:nvCxnSpPr>
        <p:spPr>
          <a:xfrm>
            <a:off x="11181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90" name="Google Shape;90;p17"/>
          <p:cNvSpPr txBox="1"/>
          <p:nvPr>
            <p:ph idx="4294967295" type="body"/>
          </p:nvPr>
        </p:nvSpPr>
        <p:spPr>
          <a:xfrm>
            <a:off x="368525" y="2754000"/>
            <a:ext cx="3028200" cy="238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1100"/>
              <a:t>Darius the Great is Not Okay </a:t>
            </a:r>
            <a:r>
              <a:rPr lang="en" sz="1100"/>
              <a:t>by </a:t>
            </a:r>
            <a:r>
              <a:rPr lang="en" sz="1100">
                <a:latin typeface="Arial"/>
                <a:ea typeface="Arial"/>
                <a:cs typeface="Arial"/>
                <a:sym typeface="Arial"/>
              </a:rPr>
              <a:t>Khorram, Adib.</a:t>
            </a:r>
            <a:endParaRPr sz="1100">
              <a:latin typeface="Arial"/>
              <a:ea typeface="Arial"/>
              <a:cs typeface="Arial"/>
              <a:sym typeface="Arial"/>
            </a:endParaRPr>
          </a:p>
          <a:p>
            <a:pPr indent="0" lvl="0" marL="0" rtl="0" algn="ctr">
              <a:spcBef>
                <a:spcPts val="1600"/>
              </a:spcBef>
              <a:spcAft>
                <a:spcPts val="1600"/>
              </a:spcAft>
              <a:buNone/>
            </a:pPr>
            <a:r>
              <a:rPr lang="en" sz="1100">
                <a:latin typeface="Arial"/>
                <a:ea typeface="Arial"/>
                <a:cs typeface="Arial"/>
                <a:sym typeface="Arial"/>
              </a:rPr>
              <a:t>A touching novel that delves into identity, mental health, and cultural heritage themes. The story follows Darius Kellner, a half-Persian, half-American teenager who struggles with clinical depression and feels like an outsider both at school and within his own family.</a:t>
            </a:r>
            <a:endParaRPr sz="1100">
              <a:latin typeface="Arial"/>
              <a:ea typeface="Arial"/>
              <a:cs typeface="Arial"/>
              <a:sym typeface="Arial"/>
            </a:endParaRPr>
          </a:p>
        </p:txBody>
      </p:sp>
      <p:cxnSp>
        <p:nvCxnSpPr>
          <p:cNvPr id="91" name="Google Shape;91;p17"/>
          <p:cNvCxnSpPr/>
          <p:nvPr/>
        </p:nvCxnSpPr>
        <p:spPr>
          <a:xfrm>
            <a:off x="3327800" y="3613373"/>
            <a:ext cx="270900" cy="0"/>
          </a:xfrm>
          <a:prstGeom prst="straightConnector1">
            <a:avLst/>
          </a:prstGeom>
          <a:noFill/>
          <a:ln cap="flat" cmpd="sng" w="9525">
            <a:solidFill>
              <a:schemeClr val="lt2"/>
            </a:solidFill>
            <a:prstDash val="solid"/>
            <a:round/>
            <a:headEnd len="sm" w="sm" type="none"/>
            <a:tailEnd len="sm" w="sm" type="none"/>
          </a:ln>
        </p:spPr>
      </p:cxnSp>
      <p:cxnSp>
        <p:nvCxnSpPr>
          <p:cNvPr id="92" name="Google Shape;92;p17"/>
          <p:cNvCxnSpPr/>
          <p:nvPr/>
        </p:nvCxnSpPr>
        <p:spPr>
          <a:xfrm>
            <a:off x="55540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93" name="Google Shape;93;p17"/>
          <p:cNvSpPr txBox="1"/>
          <p:nvPr>
            <p:ph idx="4294967295" type="body"/>
          </p:nvPr>
        </p:nvSpPr>
        <p:spPr>
          <a:xfrm>
            <a:off x="4810950" y="2754000"/>
            <a:ext cx="2936100" cy="211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1100"/>
              <a:t>Jane Eyre </a:t>
            </a:r>
            <a:r>
              <a:rPr lang="en" sz="1100">
                <a:solidFill>
                  <a:srgbClr val="000000"/>
                </a:solidFill>
                <a:latin typeface="Arial"/>
                <a:ea typeface="Arial"/>
                <a:cs typeface="Arial"/>
                <a:sym typeface="Arial"/>
              </a:rPr>
              <a:t> </a:t>
            </a:r>
            <a:r>
              <a:rPr lang="en" sz="1100">
                <a:latin typeface="Arial"/>
                <a:ea typeface="Arial"/>
                <a:cs typeface="Arial"/>
                <a:sym typeface="Arial"/>
              </a:rPr>
              <a:t>by Charlotte Brontë </a:t>
            </a:r>
            <a:endParaRPr sz="1100">
              <a:latin typeface="Arial"/>
              <a:ea typeface="Arial"/>
              <a:cs typeface="Arial"/>
              <a:sym typeface="Arial"/>
            </a:endParaRPr>
          </a:p>
          <a:p>
            <a:pPr indent="0" lvl="0" marL="0" rtl="0" algn="ctr">
              <a:spcBef>
                <a:spcPts val="1600"/>
              </a:spcBef>
              <a:spcAft>
                <a:spcPts val="0"/>
              </a:spcAft>
              <a:buNone/>
            </a:pPr>
            <a:r>
              <a:rPr lang="en" sz="1100">
                <a:latin typeface="Arial"/>
                <a:ea typeface="Arial"/>
                <a:cs typeface="Arial"/>
                <a:sym typeface="Arial"/>
              </a:rPr>
              <a:t>is a cannonical novel that delves deeply into the themes of self-identity, independence, and moral integrity. The story follows the life of Jane Eyre, an orphaned girl who faces a series of trials and tribulations from childhood to adulthood. Despite the hardships and societal expectations of the Victorian era, Jane remains steadfast in her principles and sense of self.</a:t>
            </a:r>
            <a:endParaRPr sz="1100">
              <a:latin typeface="Arial"/>
              <a:ea typeface="Arial"/>
              <a:cs typeface="Arial"/>
              <a:sym typeface="Arial"/>
            </a:endParaRPr>
          </a:p>
          <a:p>
            <a:pPr indent="0" lvl="0" marL="0" rtl="0" algn="ctr">
              <a:spcBef>
                <a:spcPts val="1600"/>
              </a:spcBef>
              <a:spcAft>
                <a:spcPts val="1600"/>
              </a:spcAft>
              <a:buNone/>
            </a:pPr>
            <a:r>
              <a:t/>
            </a:r>
            <a:endParaRPr i="1" sz="1100"/>
          </a:p>
        </p:txBody>
      </p:sp>
      <p:cxnSp>
        <p:nvCxnSpPr>
          <p:cNvPr id="94" name="Google Shape;94;p17"/>
          <p:cNvCxnSpPr/>
          <p:nvPr/>
        </p:nvCxnSpPr>
        <p:spPr>
          <a:xfrm>
            <a:off x="7747050" y="3613373"/>
            <a:ext cx="270900" cy="0"/>
          </a:xfrm>
          <a:prstGeom prst="straightConnector1">
            <a:avLst/>
          </a:prstGeom>
          <a:noFill/>
          <a:ln cap="flat" cmpd="sng" w="9525">
            <a:solidFill>
              <a:schemeClr val="lt2"/>
            </a:solidFill>
            <a:prstDash val="solid"/>
            <a:round/>
            <a:headEnd len="sm" w="sm" type="none"/>
            <a:tailEnd len="sm" w="sm" type="none"/>
          </a:ln>
        </p:spPr>
      </p:cxnSp>
      <p:pic>
        <p:nvPicPr>
          <p:cNvPr id="95" name="Google Shape;95;p17"/>
          <p:cNvPicPr preferRelativeResize="0"/>
          <p:nvPr/>
        </p:nvPicPr>
        <p:blipFill>
          <a:blip r:embed="rId3">
            <a:alphaModFix/>
          </a:blip>
          <a:stretch>
            <a:fillRect/>
          </a:stretch>
        </p:blipFill>
        <p:spPr>
          <a:xfrm>
            <a:off x="757125" y="76200"/>
            <a:ext cx="2082525" cy="2628900"/>
          </a:xfrm>
          <a:prstGeom prst="rect">
            <a:avLst/>
          </a:prstGeom>
          <a:noFill/>
          <a:ln>
            <a:noFill/>
          </a:ln>
        </p:spPr>
      </p:pic>
      <p:pic>
        <p:nvPicPr>
          <p:cNvPr id="96" name="Google Shape;96;p17"/>
          <p:cNvPicPr preferRelativeResize="0"/>
          <p:nvPr/>
        </p:nvPicPr>
        <p:blipFill>
          <a:blip r:embed="rId4">
            <a:alphaModFix/>
          </a:blip>
          <a:stretch>
            <a:fillRect/>
          </a:stretch>
        </p:blipFill>
        <p:spPr>
          <a:xfrm>
            <a:off x="5237738" y="0"/>
            <a:ext cx="2082525" cy="270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457200" lvl="0" marL="457200" rtl="0" algn="l">
              <a:lnSpc>
                <a:spcPct val="200000"/>
              </a:lnSpc>
              <a:spcBef>
                <a:spcPts val="0"/>
              </a:spcBef>
              <a:spcAft>
                <a:spcPts val="0"/>
              </a:spcAft>
              <a:buNone/>
            </a:pPr>
            <a:r>
              <a:rPr i="1" lang="en" sz="1100">
                <a:latin typeface="Arial"/>
                <a:ea typeface="Arial"/>
                <a:cs typeface="Arial"/>
                <a:sym typeface="Arial"/>
              </a:rPr>
              <a:t>Lightning Thief </a:t>
            </a:r>
            <a:r>
              <a:rPr lang="en" sz="1100">
                <a:latin typeface="Arial"/>
                <a:ea typeface="Arial"/>
                <a:cs typeface="Arial"/>
                <a:sym typeface="Arial"/>
              </a:rPr>
              <a:t>by </a:t>
            </a:r>
            <a:r>
              <a:rPr lang="en" sz="1100">
                <a:latin typeface="Arial"/>
                <a:ea typeface="Arial"/>
                <a:cs typeface="Arial"/>
                <a:sym typeface="Arial"/>
              </a:rPr>
              <a:t>Riordan, Rick. </a:t>
            </a:r>
            <a:endParaRPr sz="1100">
              <a:latin typeface="Arial"/>
              <a:ea typeface="Arial"/>
              <a:cs typeface="Arial"/>
              <a:sym typeface="Arial"/>
            </a:endParaRPr>
          </a:p>
          <a:p>
            <a:pPr indent="-457200" lvl="0" marL="457200" rtl="0" algn="l">
              <a:lnSpc>
                <a:spcPct val="200000"/>
              </a:lnSpc>
              <a:spcBef>
                <a:spcPts val="0"/>
              </a:spcBef>
              <a:spcAft>
                <a:spcPts val="0"/>
              </a:spcAft>
              <a:buNone/>
            </a:pPr>
            <a:r>
              <a:rPr lang="en" sz="1100">
                <a:latin typeface="Arial"/>
                <a:ea typeface="Arial"/>
                <a:cs typeface="Arial"/>
                <a:sym typeface="Arial"/>
              </a:rPr>
              <a:t>"The Lightning Thief" by Rick Riordan is the first book in the Percy Jackson &amp; the Olympians series. It follows the adventures of Percy Jackson, a twelve-year-old boy who discovers that he is a demigod, the son of Poseidon, the Greek god of the sea.</a:t>
            </a:r>
            <a:endParaRPr sz="1100">
              <a:latin typeface="Arial"/>
              <a:ea typeface="Arial"/>
              <a:cs typeface="Arial"/>
              <a:sym typeface="Arial"/>
            </a:endParaRPr>
          </a:p>
          <a:p>
            <a:pPr indent="-457200" lvl="0" marL="457200" rtl="0" algn="l">
              <a:lnSpc>
                <a:spcPct val="200000"/>
              </a:lnSpc>
              <a:spcBef>
                <a:spcPts val="0"/>
              </a:spcBef>
              <a:spcAft>
                <a:spcPts val="0"/>
              </a:spcAft>
              <a:buNone/>
            </a:pPr>
            <a:r>
              <a:rPr lang="en" sz="1100">
                <a:latin typeface="Arial"/>
                <a:ea typeface="Arial"/>
                <a:cs typeface="Arial"/>
                <a:sym typeface="Arial"/>
              </a:rPr>
              <a:t>Throughout his journey, Percy faces numerous challenges and monsters from Greek mythology. He is joined by his friends Annabeth Chase, the daughter of Athena, and Grover Underwood, a satyr. Together, they navigate various trials and discover the importance of friendship, bravery, and self-acceptance.</a:t>
            </a:r>
            <a:endParaRPr sz="1100">
              <a:latin typeface="Arial"/>
              <a:ea typeface="Arial"/>
              <a:cs typeface="Arial"/>
              <a:sym typeface="Arial"/>
            </a:endParaRPr>
          </a:p>
          <a:p>
            <a:pPr indent="-457200" lvl="0" marL="457200" rtl="0" algn="l">
              <a:lnSpc>
                <a:spcPct val="200000"/>
              </a:lnSpc>
              <a:spcBef>
                <a:spcPts val="0"/>
              </a:spcBef>
              <a:spcAft>
                <a:spcPts val="0"/>
              </a:spcAft>
              <a:buNone/>
            </a:pPr>
            <a:r>
              <a:t/>
            </a:r>
            <a:endParaRPr sz="1100">
              <a:latin typeface="Arial"/>
              <a:ea typeface="Arial"/>
              <a:cs typeface="Arial"/>
              <a:sym typeface="Arial"/>
            </a:endParaRPr>
          </a:p>
          <a:p>
            <a:pPr indent="-457200" lvl="0" marL="457200" rtl="0" algn="l">
              <a:lnSpc>
                <a:spcPct val="200000"/>
              </a:lnSpc>
              <a:spcBef>
                <a:spcPts val="0"/>
              </a:spcBef>
              <a:spcAft>
                <a:spcPts val="0"/>
              </a:spcAft>
              <a:buNone/>
            </a:pPr>
            <a:r>
              <a:t/>
            </a:r>
            <a:endParaRPr sz="1100">
              <a:latin typeface="Arial"/>
              <a:ea typeface="Arial"/>
              <a:cs typeface="Arial"/>
              <a:sym typeface="Arial"/>
            </a:endParaRPr>
          </a:p>
        </p:txBody>
      </p:sp>
      <p:pic>
        <p:nvPicPr>
          <p:cNvPr id="102" name="Google Shape;102;p18"/>
          <p:cNvPicPr preferRelativeResize="0"/>
          <p:nvPr/>
        </p:nvPicPr>
        <p:blipFill>
          <a:blip r:embed="rId3">
            <a:alphaModFix/>
          </a:blip>
          <a:stretch>
            <a:fillRect/>
          </a:stretch>
        </p:blipFill>
        <p:spPr>
          <a:xfrm>
            <a:off x="5041750" y="259550"/>
            <a:ext cx="3659350" cy="4391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53575" y="211888"/>
            <a:ext cx="3204000" cy="218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More YA Novels about Self-identity and discovery</a:t>
            </a:r>
            <a:endParaRPr sz="3400"/>
          </a:p>
        </p:txBody>
      </p:sp>
      <p:pic>
        <p:nvPicPr>
          <p:cNvPr id="108" name="Google Shape;108;p19"/>
          <p:cNvPicPr preferRelativeResize="0"/>
          <p:nvPr/>
        </p:nvPicPr>
        <p:blipFill>
          <a:blip r:embed="rId3">
            <a:alphaModFix/>
          </a:blip>
          <a:stretch>
            <a:fillRect/>
          </a:stretch>
        </p:blipFill>
        <p:spPr>
          <a:xfrm>
            <a:off x="3200425" y="25"/>
            <a:ext cx="1752600" cy="2609850"/>
          </a:xfrm>
          <a:prstGeom prst="rect">
            <a:avLst/>
          </a:prstGeom>
          <a:noFill/>
          <a:ln>
            <a:noFill/>
          </a:ln>
        </p:spPr>
      </p:pic>
      <p:pic>
        <p:nvPicPr>
          <p:cNvPr id="109" name="Google Shape;109;p19"/>
          <p:cNvPicPr preferRelativeResize="0"/>
          <p:nvPr/>
        </p:nvPicPr>
        <p:blipFill>
          <a:blip r:embed="rId4">
            <a:alphaModFix/>
          </a:blip>
          <a:stretch>
            <a:fillRect/>
          </a:stretch>
        </p:blipFill>
        <p:spPr>
          <a:xfrm>
            <a:off x="5534050" y="-4750"/>
            <a:ext cx="1743075" cy="2619375"/>
          </a:xfrm>
          <a:prstGeom prst="rect">
            <a:avLst/>
          </a:prstGeom>
          <a:noFill/>
          <a:ln>
            <a:noFill/>
          </a:ln>
        </p:spPr>
      </p:pic>
      <p:pic>
        <p:nvPicPr>
          <p:cNvPr id="110" name="Google Shape;110;p19"/>
          <p:cNvPicPr preferRelativeResize="0"/>
          <p:nvPr/>
        </p:nvPicPr>
        <p:blipFill>
          <a:blip r:embed="rId5">
            <a:alphaModFix/>
          </a:blip>
          <a:stretch>
            <a:fillRect/>
          </a:stretch>
        </p:blipFill>
        <p:spPr>
          <a:xfrm>
            <a:off x="53575" y="2514600"/>
            <a:ext cx="1733550" cy="2628900"/>
          </a:xfrm>
          <a:prstGeom prst="rect">
            <a:avLst/>
          </a:prstGeom>
          <a:noFill/>
          <a:ln>
            <a:noFill/>
          </a:ln>
        </p:spPr>
      </p:pic>
      <p:pic>
        <p:nvPicPr>
          <p:cNvPr id="111" name="Google Shape;111;p19"/>
          <p:cNvPicPr preferRelativeResize="0"/>
          <p:nvPr/>
        </p:nvPicPr>
        <p:blipFill rotWithShape="1">
          <a:blip r:embed="rId6">
            <a:alphaModFix/>
          </a:blip>
          <a:srcRect b="0" l="-14610" r="14610" t="0"/>
          <a:stretch/>
        </p:blipFill>
        <p:spPr>
          <a:xfrm>
            <a:off x="2007449" y="2614625"/>
            <a:ext cx="1946625" cy="2528876"/>
          </a:xfrm>
          <a:prstGeom prst="rect">
            <a:avLst/>
          </a:prstGeom>
          <a:noFill/>
          <a:ln>
            <a:noFill/>
          </a:ln>
        </p:spPr>
      </p:pic>
      <p:pic>
        <p:nvPicPr>
          <p:cNvPr id="112" name="Google Shape;112;p19"/>
          <p:cNvPicPr preferRelativeResize="0"/>
          <p:nvPr/>
        </p:nvPicPr>
        <p:blipFill>
          <a:blip r:embed="rId7">
            <a:alphaModFix/>
          </a:blip>
          <a:stretch>
            <a:fillRect/>
          </a:stretch>
        </p:blipFill>
        <p:spPr>
          <a:xfrm>
            <a:off x="7200599" y="2611053"/>
            <a:ext cx="1752600" cy="2536009"/>
          </a:xfrm>
          <a:prstGeom prst="rect">
            <a:avLst/>
          </a:prstGeom>
          <a:noFill/>
          <a:ln>
            <a:noFill/>
          </a:ln>
        </p:spPr>
      </p:pic>
      <p:pic>
        <p:nvPicPr>
          <p:cNvPr id="113" name="Google Shape;113;p19"/>
          <p:cNvPicPr preferRelativeResize="0"/>
          <p:nvPr/>
        </p:nvPicPr>
        <p:blipFill>
          <a:blip r:embed="rId8">
            <a:alphaModFix/>
          </a:blip>
          <a:stretch>
            <a:fillRect/>
          </a:stretch>
        </p:blipFill>
        <p:spPr>
          <a:xfrm>
            <a:off x="4572000" y="2721775"/>
            <a:ext cx="1743075" cy="2416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