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FDC8"/>
        </a:fontRef>
        <a:srgbClr val="00FDC8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FDC8"/>
        </a:fontRef>
        <a:srgbClr val="00FDC8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FDC8"/>
        </a:fontRef>
        <a:srgbClr val="00FDC8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EDCE"/>
          </a:solidFill>
        </a:fill>
      </a:tcStyle>
    </a:wholeTbl>
    <a:band2H>
      <a:tcTxStyle b="def" i="def"/>
      <a:tcStyle>
        <a:tcBdr/>
        <a:fill>
          <a:solidFill>
            <a:srgbClr val="FDF6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FDC8"/>
        </a:fontRef>
        <a:srgbClr val="00FDC8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FFF5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FDC8"/>
        </a:fontRef>
        <a:srgbClr val="00FDC8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FDC8"/>
              </a:solidFill>
              <a:prstDash val="solid"/>
              <a:round/>
            </a:ln>
          </a:top>
          <a:bottom>
            <a:ln w="254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FDC8"/>
              </a:solidFill>
              <a:prstDash val="solid"/>
              <a:round/>
            </a:ln>
          </a:top>
          <a:bottom>
            <a:ln w="254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FDC8"/>
        </a:fontRef>
        <a:srgbClr val="00FDC8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EEB"/>
          </a:solidFill>
        </a:fill>
      </a:tcStyle>
    </a:wholeTbl>
    <a:band2H>
      <a:tcTxStyle b="def" i="def"/>
      <a:tcStyle>
        <a:tcBdr/>
        <a:fill>
          <a:solidFill>
            <a:srgbClr val="E6FF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FDC8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FDC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FDC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FDC8"/>
        </a:fontRef>
        <a:srgbClr val="00FDC8"/>
      </a:tcTxStyle>
      <a:tcStyle>
        <a:tcBdr>
          <a:left>
            <a:ln w="12700" cap="flat">
              <a:solidFill>
                <a:srgbClr val="00FDC8"/>
              </a:solidFill>
              <a:prstDash val="solid"/>
              <a:round/>
            </a:ln>
          </a:left>
          <a:right>
            <a:ln w="12700" cap="flat">
              <a:solidFill>
                <a:srgbClr val="00FDC8"/>
              </a:solidFill>
              <a:prstDash val="solid"/>
              <a:round/>
            </a:ln>
          </a:right>
          <a:top>
            <a:ln w="12700" cap="flat">
              <a:solidFill>
                <a:srgbClr val="00FDC8"/>
              </a:solidFill>
              <a:prstDash val="solid"/>
              <a:round/>
            </a:ln>
          </a:top>
          <a:bottom>
            <a:ln w="127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solidFill>
                <a:srgbClr val="00FDC8"/>
              </a:solidFill>
              <a:prstDash val="solid"/>
              <a:round/>
            </a:ln>
          </a:insideH>
          <a:insideV>
            <a:ln w="12700" cap="flat">
              <a:solidFill>
                <a:srgbClr val="00FDC8"/>
              </a:solidFill>
              <a:prstDash val="solid"/>
              <a:round/>
            </a:ln>
          </a:insideV>
        </a:tcBdr>
        <a:fill>
          <a:solidFill>
            <a:srgbClr val="00FDC8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FDC8"/>
        </a:fontRef>
        <a:srgbClr val="00FDC8"/>
      </a:tcTxStyle>
      <a:tcStyle>
        <a:tcBdr>
          <a:left>
            <a:ln w="12700" cap="flat">
              <a:solidFill>
                <a:srgbClr val="00FDC8"/>
              </a:solidFill>
              <a:prstDash val="solid"/>
              <a:round/>
            </a:ln>
          </a:left>
          <a:right>
            <a:ln w="12700" cap="flat">
              <a:solidFill>
                <a:srgbClr val="00FDC8"/>
              </a:solidFill>
              <a:prstDash val="solid"/>
              <a:round/>
            </a:ln>
          </a:right>
          <a:top>
            <a:ln w="12700" cap="flat">
              <a:solidFill>
                <a:srgbClr val="00FDC8"/>
              </a:solidFill>
              <a:prstDash val="solid"/>
              <a:round/>
            </a:ln>
          </a:top>
          <a:bottom>
            <a:ln w="127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solidFill>
                <a:srgbClr val="00FDC8"/>
              </a:solidFill>
              <a:prstDash val="solid"/>
              <a:round/>
            </a:ln>
          </a:insideH>
          <a:insideV>
            <a:ln w="12700" cap="flat">
              <a:solidFill>
                <a:srgbClr val="00FDC8"/>
              </a:solidFill>
              <a:prstDash val="solid"/>
              <a:round/>
            </a:ln>
          </a:insideV>
        </a:tcBdr>
        <a:fill>
          <a:solidFill>
            <a:srgbClr val="00FDC8">
              <a:alpha val="20000"/>
            </a:srgbClr>
          </a:solidFill>
        </a:fill>
      </a:tcStyle>
    </a:firstCol>
    <a:lastRow>
      <a:tcTxStyle b="on" i="off">
        <a:fontRef idx="minor">
          <a:srgbClr val="00FDC8"/>
        </a:fontRef>
        <a:srgbClr val="00FDC8"/>
      </a:tcTxStyle>
      <a:tcStyle>
        <a:tcBdr>
          <a:left>
            <a:ln w="12700" cap="flat">
              <a:solidFill>
                <a:srgbClr val="00FDC8"/>
              </a:solidFill>
              <a:prstDash val="solid"/>
              <a:round/>
            </a:ln>
          </a:left>
          <a:right>
            <a:ln w="12700" cap="flat">
              <a:solidFill>
                <a:srgbClr val="00FDC8"/>
              </a:solidFill>
              <a:prstDash val="solid"/>
              <a:round/>
            </a:ln>
          </a:right>
          <a:top>
            <a:ln w="50800" cap="flat">
              <a:solidFill>
                <a:srgbClr val="00FDC8"/>
              </a:solidFill>
              <a:prstDash val="solid"/>
              <a:round/>
            </a:ln>
          </a:top>
          <a:bottom>
            <a:ln w="127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solidFill>
                <a:srgbClr val="00FDC8"/>
              </a:solidFill>
              <a:prstDash val="solid"/>
              <a:round/>
            </a:ln>
          </a:insideH>
          <a:insideV>
            <a:ln w="12700" cap="flat">
              <a:solidFill>
                <a:srgbClr val="00FDC8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FDC8"/>
        </a:fontRef>
        <a:srgbClr val="00FDC8"/>
      </a:tcTxStyle>
      <a:tcStyle>
        <a:tcBdr>
          <a:left>
            <a:ln w="12700" cap="flat">
              <a:solidFill>
                <a:srgbClr val="00FDC8"/>
              </a:solidFill>
              <a:prstDash val="solid"/>
              <a:round/>
            </a:ln>
          </a:left>
          <a:right>
            <a:ln w="12700" cap="flat">
              <a:solidFill>
                <a:srgbClr val="00FDC8"/>
              </a:solidFill>
              <a:prstDash val="solid"/>
              <a:round/>
            </a:ln>
          </a:right>
          <a:top>
            <a:ln w="12700" cap="flat">
              <a:solidFill>
                <a:srgbClr val="00FDC8"/>
              </a:solidFill>
              <a:prstDash val="solid"/>
              <a:round/>
            </a:ln>
          </a:top>
          <a:bottom>
            <a:ln w="254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solidFill>
                <a:srgbClr val="00FDC8"/>
              </a:solidFill>
              <a:prstDash val="solid"/>
              <a:round/>
            </a:ln>
          </a:insideH>
          <a:insideV>
            <a:ln w="12700" cap="flat">
              <a:solidFill>
                <a:srgbClr val="00FDC8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9" name="Shape 10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2" name="Title Text"/>
          <p:cNvSpPr txBox="1"/>
          <p:nvPr>
            <p:ph type="title"/>
          </p:nvPr>
        </p:nvSpPr>
        <p:spPr>
          <a:xfrm>
            <a:off x="311699" y="392149"/>
            <a:ext cx="8520602" cy="2690401"/>
          </a:xfrm>
          <a:prstGeom prst="rect">
            <a:avLst/>
          </a:prstGeom>
        </p:spPr>
        <p:txBody>
          <a:bodyPr anchor="ctr"/>
          <a:lstStyle>
            <a:lvl1pPr algn="ctr">
              <a:defRPr sz="8000"/>
            </a:lvl1pPr>
          </a:lstStyle>
          <a:p>
            <a:pPr/>
            <a:r>
              <a:t>Title Text</a:t>
            </a:r>
          </a:p>
        </p:txBody>
      </p:sp>
      <p:sp>
        <p:nvSpPr>
          <p:cNvPr id="13" name="Body Level One…"/>
          <p:cNvSpPr txBox="1"/>
          <p:nvPr>
            <p:ph type="body" sz="quarter" idx="1"/>
          </p:nvPr>
        </p:nvSpPr>
        <p:spPr>
          <a:xfrm>
            <a:off x="311699" y="3890400"/>
            <a:ext cx="8520602" cy="706201"/>
          </a:xfrm>
          <a:prstGeom prst="rect">
            <a:avLst/>
          </a:prstGeom>
        </p:spPr>
        <p:txBody>
          <a:bodyPr anchor="ctr"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itle Text"/>
          <p:cNvSpPr txBox="1"/>
          <p:nvPr>
            <p:ph type="title"/>
          </p:nvPr>
        </p:nvSpPr>
        <p:spPr>
          <a:xfrm>
            <a:off x="311699" y="1240274"/>
            <a:ext cx="8520602" cy="1981801"/>
          </a:xfrm>
          <a:prstGeom prst="rect">
            <a:avLst/>
          </a:prstGeom>
        </p:spPr>
        <p:txBody>
          <a:bodyPr anchor="b"/>
          <a:lstStyle>
            <a:lvl1pPr algn="ctr">
              <a:defRPr sz="12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94" name="Body Level One…"/>
          <p:cNvSpPr txBox="1"/>
          <p:nvPr>
            <p:ph type="body" sz="half" idx="1"/>
          </p:nvPr>
        </p:nvSpPr>
        <p:spPr>
          <a:xfrm>
            <a:off x="311699" y="3304625"/>
            <a:ext cx="8520602" cy="130080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Text"/>
          <p:cNvSpPr txBox="1"/>
          <p:nvPr>
            <p:ph type="title"/>
          </p:nvPr>
        </p:nvSpPr>
        <p:spPr>
          <a:xfrm>
            <a:off x="2802750" y="802499"/>
            <a:ext cx="3538500" cy="3538501"/>
          </a:xfrm>
          <a:prstGeom prst="rect">
            <a:avLst/>
          </a:prstGeom>
          <a:solidFill>
            <a:srgbClr val="FFFFFF"/>
          </a:solidFill>
        </p:spPr>
        <p:txBody>
          <a:bodyPr anchor="ctr"/>
          <a:lstStyle>
            <a:lvl1pPr algn="ctr"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311699" y="1228675"/>
            <a:ext cx="3999902" cy="33402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Google Shape;24;p5"/>
          <p:cNvSpPr txBox="1"/>
          <p:nvPr>
            <p:ph type="body" sz="half" idx="13"/>
          </p:nvPr>
        </p:nvSpPr>
        <p:spPr>
          <a:xfrm>
            <a:off x="4832399" y="1228675"/>
            <a:ext cx="3999902" cy="33402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xfrm>
            <a:off x="304800" y="309349"/>
            <a:ext cx="8537700" cy="748202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3000"/>
            </a:lvl1pPr>
          </a:lstStyle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Text"/>
          <p:cNvSpPr txBox="1"/>
          <p:nvPr>
            <p:ph type="title"/>
          </p:nvPr>
        </p:nvSpPr>
        <p:spPr>
          <a:xfrm>
            <a:off x="490250" y="526349"/>
            <a:ext cx="5618701" cy="4090801"/>
          </a:xfrm>
          <a:prstGeom prst="rect">
            <a:avLst/>
          </a:prstGeom>
        </p:spPr>
        <p:txBody>
          <a:bodyPr anchor="ctr"/>
          <a:lstStyle>
            <a:lvl1pPr>
              <a:defRPr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37;p9"/>
          <p:cNvSpPr/>
          <p:nvPr/>
        </p:nvSpPr>
        <p:spPr>
          <a:xfrm>
            <a:off x="4572000" y="-25"/>
            <a:ext cx="4572000" cy="5143501"/>
          </a:xfrm>
          <a:prstGeom prst="rect">
            <a:avLst/>
          </a:prstGeom>
          <a:solidFill>
            <a:srgbClr val="00FDC8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74" name="Google Shape;38;p9"/>
          <p:cNvSpPr/>
          <p:nvPr/>
        </p:nvSpPr>
        <p:spPr>
          <a:xfrm>
            <a:off x="5029675" y="4495500"/>
            <a:ext cx="468301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75" name="Title Text"/>
          <p:cNvSpPr txBox="1"/>
          <p:nvPr>
            <p:ph type="title"/>
          </p:nvPr>
        </p:nvSpPr>
        <p:spPr>
          <a:xfrm>
            <a:off x="265500" y="1081399"/>
            <a:ext cx="4045200" cy="1710302"/>
          </a:xfrm>
          <a:prstGeom prst="rect">
            <a:avLst/>
          </a:prstGeom>
        </p:spPr>
        <p:txBody>
          <a:bodyPr anchor="b"/>
          <a:lstStyle>
            <a:lvl1pPr algn="ctr">
              <a:defRPr sz="5400"/>
            </a:lvl1pPr>
          </a:lstStyle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quarter" idx="1"/>
          </p:nvPr>
        </p:nvSpPr>
        <p:spPr>
          <a:xfrm>
            <a:off x="265500" y="2845223"/>
            <a:ext cx="4045200" cy="13455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Google Shape;41;p9"/>
          <p:cNvSpPr txBox="1"/>
          <p:nvPr>
            <p:ph type="body" sz="half" idx="13"/>
          </p:nvPr>
        </p:nvSpPr>
        <p:spPr>
          <a:xfrm>
            <a:off x="4939500" y="724199"/>
            <a:ext cx="3837000" cy="3695101"/>
          </a:xfrm>
          <a:prstGeom prst="rect">
            <a:avLst/>
          </a:prstGeom>
        </p:spPr>
        <p:txBody>
          <a:bodyPr anchor="ctr"/>
          <a:lstStyle/>
          <a:p>
            <a:pPr>
              <a:buClr>
                <a:schemeClr val="accent1"/>
              </a:buClr>
              <a:defRPr>
                <a:solidFill>
                  <a:schemeClr val="accent1"/>
                </a:solidFill>
              </a:defRPr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Body Level One…"/>
          <p:cNvSpPr txBox="1"/>
          <p:nvPr>
            <p:ph type="body" sz="quarter" idx="1"/>
          </p:nvPr>
        </p:nvSpPr>
        <p:spPr>
          <a:xfrm>
            <a:off x="319499" y="4230575"/>
            <a:ext cx="5998802" cy="5988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L="1141185" indent="-544285">
              <a:lnSpc>
                <a:spcPct val="100000"/>
              </a:lnSpc>
              <a:buClrTx/>
              <a:buSzPts val="2400"/>
              <a:buFontTx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L="1598385" indent="-544285">
              <a:lnSpc>
                <a:spcPct val="100000"/>
              </a:lnSpc>
              <a:buClrTx/>
              <a:buSzPts val="2400"/>
              <a:buFontTx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L="2055585" indent="-544285">
              <a:lnSpc>
                <a:spcPct val="100000"/>
              </a:lnSpc>
              <a:buClrTx/>
              <a:buSzPts val="2400"/>
              <a:buFontTx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L="2512785" indent="-544285">
              <a:lnSpc>
                <a:spcPct val="100000"/>
              </a:lnSpc>
              <a:buClrTx/>
              <a:buSzPts val="2400"/>
              <a:buFontTx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684345" y="4692391"/>
            <a:ext cx="336814" cy="335251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spAutoFit/>
          </a:bodyPr>
          <a:lstStyle>
            <a:lvl1pPr algn="r"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ln>
            <a:noFill/>
          </a:ln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ln>
            <a:noFill/>
          </a:ln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ln>
            <a:noFill/>
          </a:ln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ln>
            <a:noFill/>
          </a:ln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ln>
            <a:noFill/>
          </a:ln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ln>
            <a:noFill/>
          </a:ln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ln>
            <a:noFill/>
          </a:ln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ln>
            <a:noFill/>
          </a:ln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ln>
            <a:noFill/>
          </a:ln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●"/>
        <a:tabLst/>
        <a:defRPr b="0" baseline="0" cap="none" i="0" spc="0" strike="noStrike" sz="1800" u="none">
          <a:ln>
            <a:noFill/>
          </a:ln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○"/>
        <a:tabLst/>
        <a:defRPr b="0" baseline="0" cap="none" i="0" spc="0" strike="noStrike" sz="1800" u="none">
          <a:ln>
            <a:noFill/>
          </a:ln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■"/>
        <a:tabLst/>
        <a:defRPr b="0" baseline="0" cap="none" i="0" spc="0" strike="noStrike" sz="1800" u="none">
          <a:ln>
            <a:noFill/>
          </a:ln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●"/>
        <a:tabLst/>
        <a:defRPr b="0" baseline="0" cap="none" i="0" spc="0" strike="noStrike" sz="1800" u="none">
          <a:ln>
            <a:noFill/>
          </a:ln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○"/>
        <a:tabLst/>
        <a:defRPr b="0" baseline="0" cap="none" i="0" spc="0" strike="noStrike" sz="1800" u="none">
          <a:ln>
            <a:noFill/>
          </a:ln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■"/>
        <a:tabLst/>
        <a:defRPr b="0" baseline="0" cap="none" i="0" spc="0" strike="noStrike" sz="1800" u="none">
          <a:ln>
            <a:noFill/>
          </a:ln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●"/>
        <a:tabLst/>
        <a:defRPr b="0" baseline="0" cap="none" i="0" spc="0" strike="noStrike" sz="1800" u="none">
          <a:ln>
            <a:noFill/>
          </a:ln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○"/>
        <a:tabLst/>
        <a:defRPr b="0" baseline="0" cap="none" i="0" spc="0" strike="noStrike" sz="1800" u="none">
          <a:ln>
            <a:noFill/>
          </a:ln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■"/>
        <a:tabLst/>
        <a:defRPr b="0" baseline="0" cap="none" i="0" spc="0" strike="noStrike" sz="1800" u="none">
          <a:ln>
            <a:noFill/>
          </a:ln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image" Target="../media/image10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g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F5D0D0"/>
            </a:gs>
            <a:gs pos="100000">
              <a:srgbClr val="D96868"/>
            </a:gs>
          </a:gsLst>
          <a:lin ang="5400012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56;p13"/>
          <p:cNvSpPr txBox="1"/>
          <p:nvPr>
            <p:ph type="ctrTitle"/>
          </p:nvPr>
        </p:nvSpPr>
        <p:spPr>
          <a:xfrm>
            <a:off x="311699" y="392149"/>
            <a:ext cx="8520602" cy="2690402"/>
          </a:xfrm>
          <a:prstGeom prst="rect">
            <a:avLst/>
          </a:prstGeom>
        </p:spPr>
        <p:txBody>
          <a:bodyPr/>
          <a:lstStyle>
            <a:lvl1pPr>
              <a:defRPr b="0"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lvl1pPr>
          </a:lstStyle>
          <a:p>
            <a:pPr/>
            <a:r>
              <a:t>Strong Female Characters</a:t>
            </a:r>
          </a:p>
        </p:txBody>
      </p:sp>
      <p:sp>
        <p:nvSpPr>
          <p:cNvPr id="112" name="Google Shape;57;p13"/>
          <p:cNvSpPr txBox="1"/>
          <p:nvPr>
            <p:ph type="subTitle" sz="quarter" idx="1"/>
          </p:nvPr>
        </p:nvSpPr>
        <p:spPr>
          <a:xfrm>
            <a:off x="311699" y="3890400"/>
            <a:ext cx="8520602" cy="706201"/>
          </a:xfrm>
          <a:prstGeom prst="rect">
            <a:avLst/>
          </a:prstGeom>
        </p:spPr>
        <p:txBody>
          <a:bodyPr/>
          <a:lstStyle>
            <a:lvl1pPr marL="0" indent="0">
              <a:defRPr b="0" sz="3000"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lvl1pPr>
          </a:lstStyle>
          <a:p>
            <a:pPr/>
            <a:r>
              <a:t>Unit of Study by Ana Hahs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62;p14"/>
          <p:cNvSpPr txBox="1"/>
          <p:nvPr>
            <p:ph type="title"/>
          </p:nvPr>
        </p:nvSpPr>
        <p:spPr>
          <a:xfrm>
            <a:off x="303150" y="1548660"/>
            <a:ext cx="8537700" cy="2046180"/>
          </a:xfrm>
          <a:prstGeom prst="rect">
            <a:avLst/>
          </a:prstGeom>
        </p:spPr>
        <p:txBody>
          <a:bodyPr/>
          <a:lstStyle/>
          <a:p>
            <a:pPr algn="ctr" defTabSz="621791">
              <a:defRPr b="0" sz="4148">
                <a:solidFill>
                  <a:srgbClr val="000000"/>
                </a:solidFill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pPr>
            <a:r>
              <a:t>"A woman with a voice is, by definition, a strong woman."</a:t>
            </a:r>
          </a:p>
          <a:p>
            <a:pPr algn="ctr" defTabSz="621791">
              <a:defRPr b="0" sz="4148">
                <a:solidFill>
                  <a:srgbClr val="000000"/>
                </a:solidFill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pPr>
            <a:r>
              <a:t>~Melinda Gates~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67;p15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 algn="ctr" defTabSz="905255">
              <a:defRPr b="0" sz="4158"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lvl1pPr>
          </a:lstStyle>
          <a:p>
            <a:pPr/>
            <a:r>
              <a:t>Scout Vs. Katniss</a:t>
            </a:r>
          </a:p>
        </p:txBody>
      </p:sp>
      <p:pic>
        <p:nvPicPr>
          <p:cNvPr id="117" name="Google Shape;68;p15" descr="Google Shape;68;p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24625" y="1166375"/>
            <a:ext cx="2103121" cy="37544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8" name="Google Shape;69;p15" descr="Google Shape;69;p1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1699" y="1166375"/>
            <a:ext cx="2103122" cy="37544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Google Shape;70;p15" descr="Google Shape;70;p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466650" y="1164500"/>
            <a:ext cx="2103121" cy="3758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Google Shape;71;p15" descr="Google Shape;71;p15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782609" y="1164500"/>
            <a:ext cx="2103121" cy="375818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76;p16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 defTabSz="905255">
              <a:defRPr b="0" sz="4158"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lvl1pPr>
          </a:lstStyle>
          <a:p>
            <a:pPr/>
            <a:r>
              <a:t>Reflection Paper</a:t>
            </a:r>
          </a:p>
        </p:txBody>
      </p:sp>
      <p:sp>
        <p:nvSpPr>
          <p:cNvPr id="123" name="Google Shape;77;p16"/>
          <p:cNvSpPr txBox="1"/>
          <p:nvPr>
            <p:ph type="body" sz="half" idx="1"/>
          </p:nvPr>
        </p:nvSpPr>
        <p:spPr>
          <a:xfrm>
            <a:off x="311699" y="1228675"/>
            <a:ext cx="4330202" cy="334020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200000"/>
              </a:lnSpc>
              <a:buSzTx/>
              <a:buNone/>
            </a:pPr>
            <a:endParaRPr>
              <a:solidFill>
                <a:srgbClr val="000000"/>
              </a:solidFill>
              <a:latin typeface="American Typewriter Semibold"/>
              <a:ea typeface="American Typewriter Semibold"/>
              <a:cs typeface="American Typewriter Semibold"/>
              <a:sym typeface="American Typewriter Semibold"/>
            </a:endParaRPr>
          </a:p>
          <a:p>
            <a:pPr>
              <a:lnSpc>
                <a:spcPct val="200000"/>
              </a:lnSpc>
              <a:spcBef>
                <a:spcPts val="1600"/>
              </a:spcBef>
              <a:buClr>
                <a:srgbClr val="000000"/>
              </a:buClr>
              <a:defRPr>
                <a:solidFill>
                  <a:srgbClr val="000000"/>
                </a:solidFill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pPr>
            <a:r>
              <a:t>Look at the one-line definition of a strong female character.</a:t>
            </a:r>
          </a:p>
          <a:p>
            <a:pPr>
              <a:lnSpc>
                <a:spcPct val="200000"/>
              </a:lnSpc>
              <a:buClr>
                <a:srgbClr val="000000"/>
              </a:buClr>
              <a:defRPr>
                <a:solidFill>
                  <a:srgbClr val="000000"/>
                </a:solidFill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pPr>
            <a:r>
              <a:t>Do you still agree with it? Why or why not?</a:t>
            </a:r>
          </a:p>
        </p:txBody>
      </p:sp>
      <p:pic>
        <p:nvPicPr>
          <p:cNvPr id="124" name="Google Shape;78;p16" descr="Google Shape;78;p1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61999" y="1695499"/>
            <a:ext cx="3619501" cy="27095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83;p17" descr="Google Shape;83;p1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13349" y="261624"/>
            <a:ext cx="1554481" cy="25040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Google Shape;84;p17" descr="Google Shape;84;p1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794762" y="323913"/>
            <a:ext cx="1554481" cy="250545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Google Shape;85;p17" descr="Google Shape;85;p1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58550" y="2428538"/>
            <a:ext cx="1554481" cy="250545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Google Shape;86;p17" descr="Google Shape;86;p17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6200" y="323913"/>
            <a:ext cx="1554481" cy="250545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Google Shape;87;p17" descr="Google Shape;87;p17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533962" y="2428550"/>
            <a:ext cx="1554482" cy="25054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92;p18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 defTabSz="905255">
              <a:defRPr b="0" sz="4158"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lvl1pPr>
          </a:lstStyle>
          <a:p>
            <a:pPr/>
            <a:r>
              <a:t>Presentation Project</a:t>
            </a:r>
          </a:p>
        </p:txBody>
      </p:sp>
      <p:sp>
        <p:nvSpPr>
          <p:cNvPr id="133" name="Google Shape;93;p18"/>
          <p:cNvSpPr txBox="1"/>
          <p:nvPr>
            <p:ph type="body" idx="1"/>
          </p:nvPr>
        </p:nvSpPr>
        <p:spPr>
          <a:xfrm>
            <a:off x="311699" y="1000075"/>
            <a:ext cx="8520602" cy="3340200"/>
          </a:xfrm>
          <a:prstGeom prst="rect">
            <a:avLst/>
          </a:prstGeom>
        </p:spPr>
        <p:txBody>
          <a:bodyPr/>
          <a:lstStyle/>
          <a:p>
            <a:pPr marL="0" indent="434340" defTabSz="868680">
              <a:lnSpc>
                <a:spcPct val="200000"/>
              </a:lnSpc>
              <a:buSzTx/>
              <a:buNone/>
              <a:defRPr sz="1710"/>
            </a:pPr>
            <a:endParaRPr>
              <a:solidFill>
                <a:srgbClr val="000000"/>
              </a:solidFill>
              <a:latin typeface="American Typewriter Semibold"/>
              <a:ea typeface="American Typewriter Semibold"/>
              <a:cs typeface="American Typewriter Semibold"/>
              <a:sym typeface="American Typewriter Semibold"/>
            </a:endParaRPr>
          </a:p>
          <a:p>
            <a:pPr marL="434340" indent="-325754" defTabSz="868680">
              <a:lnSpc>
                <a:spcPct val="200000"/>
              </a:lnSpc>
              <a:buClr>
                <a:srgbClr val="000000"/>
              </a:buClr>
              <a:buSzPts val="1700"/>
              <a:defRPr sz="1710">
                <a:solidFill>
                  <a:srgbClr val="000000"/>
                </a:solidFill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pPr>
            <a:r>
              <a:t>Students will divide in groups and “teach” one of the books listed to the class</a:t>
            </a:r>
          </a:p>
          <a:p>
            <a:pPr marL="434340" indent="-325754" defTabSz="868680">
              <a:lnSpc>
                <a:spcPct val="200000"/>
              </a:lnSpc>
              <a:buClr>
                <a:srgbClr val="000000"/>
              </a:buClr>
              <a:buSzPts val="1700"/>
              <a:defRPr sz="1710">
                <a:solidFill>
                  <a:srgbClr val="000000"/>
                </a:solidFill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pPr>
            <a:r>
              <a:t>They must decide if the main character is a “strong female character”</a:t>
            </a:r>
          </a:p>
          <a:p>
            <a:pPr marL="434340" indent="-325754" defTabSz="868680">
              <a:lnSpc>
                <a:spcPct val="200000"/>
              </a:lnSpc>
              <a:buClr>
                <a:srgbClr val="000000"/>
              </a:buClr>
              <a:buSzPts val="1700"/>
              <a:defRPr sz="1710">
                <a:solidFill>
                  <a:srgbClr val="000000"/>
                </a:solidFill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pPr>
            <a:r>
              <a:t>There will be  a “creative element” </a:t>
            </a:r>
          </a:p>
          <a:p>
            <a:pPr marL="434340" indent="-325754" defTabSz="868680">
              <a:lnSpc>
                <a:spcPct val="200000"/>
              </a:lnSpc>
              <a:buClr>
                <a:srgbClr val="000000"/>
              </a:buClr>
              <a:buSzPts val="1700"/>
              <a:defRPr sz="1710">
                <a:solidFill>
                  <a:srgbClr val="000000"/>
                </a:solidFill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pPr>
            <a:r>
              <a:t>Five question quiz</a:t>
            </a:r>
          </a:p>
          <a:p>
            <a:pPr marL="434340" indent="-325754" defTabSz="868680">
              <a:lnSpc>
                <a:spcPct val="200000"/>
              </a:lnSpc>
              <a:buClr>
                <a:srgbClr val="000000"/>
              </a:buClr>
              <a:buSzPts val="1700"/>
              <a:defRPr sz="1710">
                <a:solidFill>
                  <a:srgbClr val="000000"/>
                </a:solidFill>
                <a:latin typeface="American Typewriter Semibold"/>
                <a:ea typeface="American Typewriter Semibold"/>
                <a:cs typeface="American Typewriter Semibold"/>
                <a:sym typeface="American Typewriter Semibold"/>
              </a:defRPr>
            </a:pPr>
            <a:r>
              <a:t>Q&amp;A session </a:t>
            </a:r>
          </a:p>
        </p:txBody>
      </p:sp>
      <p:pic>
        <p:nvPicPr>
          <p:cNvPr id="134" name="Google Shape;94;p18" descr="Google Shape;94;p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34539" y="3525983"/>
            <a:ext cx="5515321" cy="142949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00FDC8"/>
      </a:lt1>
      <a:dk2>
        <a:srgbClr val="A7A7A7"/>
      </a:dk2>
      <a:lt2>
        <a:srgbClr val="535353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0000FF"/>
      </a:hlink>
      <a:folHlink>
        <a:srgbClr val="FF00FF"/>
      </a:folHlink>
    </a:clrScheme>
    <a:fontScheme name="Beach Day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each Da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FDC8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FDC8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0000FF"/>
      </a:hlink>
      <a:folHlink>
        <a:srgbClr val="FF00FF"/>
      </a:folHlink>
    </a:clrScheme>
    <a:fontScheme name="Beach Day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each Da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FDC8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FDC8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