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Amatic SC"/>
      <p:regular r:id="rId13"/>
      <p:bold r:id="rId14"/>
    </p:embeddedFont>
    <p:embeddedFont>
      <p:font typeface="Source Code Pro"/>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maticSC-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SourceCodePro-regular.fntdata"/><Relationship Id="rId14" Type="http://schemas.openxmlformats.org/officeDocument/2006/relationships/font" Target="fonts/AmaticSC-bold.fntdata"/><Relationship Id="rId16" Type="http://schemas.openxmlformats.org/officeDocument/2006/relationships/font" Target="fonts/SourceCodePr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txBox="1"/>
          <p:nvPr>
            <p:ph type="ctrTitle"/>
          </p:nvPr>
        </p:nvSpPr>
        <p:spPr>
          <a:xfrm>
            <a:off x="311700" y="392150"/>
            <a:ext cx="8520600" cy="2690400"/>
          </a:xfrm>
          <a:prstGeom prst="rect">
            <a:avLst/>
          </a:prstGeom>
        </p:spPr>
        <p:txBody>
          <a:bodyPr anchorCtr="0" anchor="ctr" bIns="91425" lIns="91425" spcFirstLastPara="1" rIns="91425" wrap="square" tIns="91425"/>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Shape 12"/>
          <p:cNvSpPr txBox="1"/>
          <p:nvPr>
            <p:ph idx="1" type="subTitle"/>
          </p:nvPr>
        </p:nvSpPr>
        <p:spPr>
          <a:xfrm>
            <a:off x="311700" y="3890400"/>
            <a:ext cx="8520600" cy="706200"/>
          </a:xfrm>
          <a:prstGeom prst="rect">
            <a:avLst/>
          </a:prstGeom>
        </p:spPr>
        <p:txBody>
          <a:bodyPr anchorCtr="0" anchor="ctr" bIns="91425" lIns="91425" spcFirstLastPara="1" rIns="91425" wrap="square" tIns="91425"/>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Shape 47"/>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Shape 48"/>
          <p:cNvSpPr txBox="1"/>
          <p:nvPr>
            <p:ph idx="1" type="body"/>
          </p:nvPr>
        </p:nvSpPr>
        <p:spPr>
          <a:xfrm>
            <a:off x="311700" y="33046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Shape 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Shape 19"/>
          <p:cNvSpPr txBox="1"/>
          <p:nvPr>
            <p:ph idx="1" type="body"/>
          </p:nvPr>
        </p:nvSpPr>
        <p:spPr>
          <a:xfrm>
            <a:off x="311700" y="1228675"/>
            <a:ext cx="8520600" cy="3340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Shape 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Shape 23"/>
          <p:cNvSpPr txBox="1"/>
          <p:nvPr>
            <p:ph idx="1" type="body"/>
          </p:nvPr>
        </p:nvSpPr>
        <p:spPr>
          <a:xfrm>
            <a:off x="311700" y="1228675"/>
            <a:ext cx="3999900" cy="334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2" type="body"/>
          </p:nvPr>
        </p:nvSpPr>
        <p:spPr>
          <a:xfrm>
            <a:off x="4832400" y="1228675"/>
            <a:ext cx="3999900" cy="334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Shape 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Shape 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Shape 31"/>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Shape 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Shape 3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Shape 40"/>
          <p:cNvSpPr txBox="1"/>
          <p:nvPr>
            <p:ph idx="1" type="subTitle"/>
          </p:nvPr>
        </p:nvSpPr>
        <p:spPr>
          <a:xfrm>
            <a:off x="265500" y="2845223"/>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Shape 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hyperlink" Target="http://www.youtube.com/watch?v=XEpqQfujBWw" TargetMode="External"/><Relationship Id="rId5"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Shape 56"/>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algn="l">
              <a:spcBef>
                <a:spcPts val="0"/>
              </a:spcBef>
              <a:spcAft>
                <a:spcPts val="0"/>
              </a:spcAft>
              <a:buNone/>
            </a:pPr>
            <a:r>
              <a:rPr lang="en"/>
              <a:t>Under Pressure:The Positives and negatives of sports</a:t>
            </a:r>
            <a:endParaRPr/>
          </a:p>
        </p:txBody>
      </p:sp>
      <p:sp>
        <p:nvSpPr>
          <p:cNvPr id="57" name="Shape 57"/>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algn="l">
              <a:spcBef>
                <a:spcPts val="0"/>
              </a:spcBef>
              <a:spcAft>
                <a:spcPts val="0"/>
              </a:spcAft>
              <a:buNone/>
            </a:pPr>
            <a:r>
              <a:rPr lang="en"/>
              <a:t>By: Alec McAuley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FFF00"/>
                </a:solidFill>
              </a:rPr>
              <a:t>Introduction to the Unit</a:t>
            </a:r>
            <a:endParaRPr>
              <a:solidFill>
                <a:srgbClr val="FFFF00"/>
              </a:solidFill>
            </a:endParaRPr>
          </a:p>
        </p:txBody>
      </p:sp>
      <p:sp>
        <p:nvSpPr>
          <p:cNvPr id="63" name="Shape 63"/>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64" name="Shape 64"/>
          <p:cNvPicPr preferRelativeResize="0"/>
          <p:nvPr/>
        </p:nvPicPr>
        <p:blipFill>
          <a:blip r:embed="rId3">
            <a:alphaModFix/>
          </a:blip>
          <a:stretch>
            <a:fillRect/>
          </a:stretch>
        </p:blipFill>
        <p:spPr>
          <a:xfrm>
            <a:off x="6046150" y="0"/>
            <a:ext cx="2732774" cy="5143501"/>
          </a:xfrm>
          <a:prstGeom prst="rect">
            <a:avLst/>
          </a:prstGeom>
          <a:noFill/>
          <a:ln>
            <a:noFill/>
          </a:ln>
        </p:spPr>
      </p:pic>
      <p:pic>
        <p:nvPicPr>
          <p:cNvPr descr="For the past two years Red Productions has had the privilege of producing the TCU Baseball highlight video that plays before each home game. Under the direction of Chris Rodriguez, we decided to take a slightly different approach this year. Quiet Confidence.  Featuring Hanz Zimmer's &quot;Time&quot; from Inception.  www.redproductions.com" id="65" name="Shape 65" title="TCU Baseball 2011: Quiet Confidence">
            <a:hlinkClick r:id="rId4"/>
          </p:cNvPr>
          <p:cNvPicPr preferRelativeResize="0"/>
          <p:nvPr/>
        </p:nvPicPr>
        <p:blipFill>
          <a:blip r:embed="rId5">
            <a:alphaModFix/>
          </a:blip>
          <a:stretch>
            <a:fillRect/>
          </a:stretch>
        </p:blipFill>
        <p:spPr>
          <a:xfrm>
            <a:off x="379150" y="1184275"/>
            <a:ext cx="4572000" cy="342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Shape 7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F0000"/>
                </a:solidFill>
              </a:rPr>
              <a:t>Launching the unit</a:t>
            </a:r>
            <a:r>
              <a:rPr lang="en"/>
              <a:t> </a:t>
            </a:r>
            <a:endParaRPr/>
          </a:p>
        </p:txBody>
      </p:sp>
      <p:sp>
        <p:nvSpPr>
          <p:cNvPr id="71" name="Shape 71"/>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72" name="Shape 72"/>
          <p:cNvPicPr preferRelativeResize="0"/>
          <p:nvPr/>
        </p:nvPicPr>
        <p:blipFill>
          <a:blip r:embed="rId3">
            <a:alphaModFix/>
          </a:blip>
          <a:stretch>
            <a:fillRect/>
          </a:stretch>
        </p:blipFill>
        <p:spPr>
          <a:xfrm>
            <a:off x="3658125" y="1443538"/>
            <a:ext cx="5174175" cy="2910475"/>
          </a:xfrm>
          <a:prstGeom prst="rect">
            <a:avLst/>
          </a:prstGeom>
          <a:noFill/>
          <a:ln>
            <a:noFill/>
          </a:ln>
        </p:spPr>
      </p:pic>
      <p:pic>
        <p:nvPicPr>
          <p:cNvPr id="73" name="Shape 73"/>
          <p:cNvPicPr preferRelativeResize="0"/>
          <p:nvPr/>
        </p:nvPicPr>
        <p:blipFill>
          <a:blip r:embed="rId4">
            <a:alphaModFix/>
          </a:blip>
          <a:stretch>
            <a:fillRect/>
          </a:stretch>
        </p:blipFill>
        <p:spPr>
          <a:xfrm>
            <a:off x="727625" y="1257588"/>
            <a:ext cx="2229075" cy="3282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00FFFF"/>
                </a:solidFill>
              </a:rPr>
              <a:t>Center piece work </a:t>
            </a:r>
            <a:endParaRPr>
              <a:solidFill>
                <a:srgbClr val="00FFFF"/>
              </a:solidFill>
            </a:endParaRPr>
          </a:p>
        </p:txBody>
      </p:sp>
      <p:sp>
        <p:nvSpPr>
          <p:cNvPr id="79" name="Shape 79"/>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80" name="Shape 80"/>
          <p:cNvPicPr preferRelativeResize="0"/>
          <p:nvPr/>
        </p:nvPicPr>
        <p:blipFill>
          <a:blip r:embed="rId3">
            <a:alphaModFix/>
          </a:blip>
          <a:stretch>
            <a:fillRect/>
          </a:stretch>
        </p:blipFill>
        <p:spPr>
          <a:xfrm>
            <a:off x="3335187" y="1228675"/>
            <a:ext cx="2473625" cy="3718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9900FF"/>
                </a:solidFill>
              </a:rPr>
              <a:t>Extending the unit </a:t>
            </a:r>
            <a:endParaRPr>
              <a:solidFill>
                <a:srgbClr val="9900FF"/>
              </a:solidFill>
            </a:endParaRPr>
          </a:p>
        </p:txBody>
      </p:sp>
      <p:sp>
        <p:nvSpPr>
          <p:cNvPr id="86" name="Shape 8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87" name="Shape 87"/>
          <p:cNvPicPr preferRelativeResize="0"/>
          <p:nvPr/>
        </p:nvPicPr>
        <p:blipFill>
          <a:blip r:embed="rId3">
            <a:alphaModFix/>
          </a:blip>
          <a:stretch>
            <a:fillRect/>
          </a:stretch>
        </p:blipFill>
        <p:spPr>
          <a:xfrm>
            <a:off x="677426" y="1462201"/>
            <a:ext cx="2394400" cy="2394400"/>
          </a:xfrm>
          <a:prstGeom prst="rect">
            <a:avLst/>
          </a:prstGeom>
          <a:noFill/>
          <a:ln>
            <a:noFill/>
          </a:ln>
        </p:spPr>
      </p:pic>
      <p:pic>
        <p:nvPicPr>
          <p:cNvPr id="88" name="Shape 88"/>
          <p:cNvPicPr preferRelativeResize="0"/>
          <p:nvPr/>
        </p:nvPicPr>
        <p:blipFill>
          <a:blip r:embed="rId4">
            <a:alphaModFix/>
          </a:blip>
          <a:stretch>
            <a:fillRect/>
          </a:stretch>
        </p:blipFill>
        <p:spPr>
          <a:xfrm>
            <a:off x="3248500" y="1405050"/>
            <a:ext cx="5529949" cy="31130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00FF00"/>
                </a:solidFill>
              </a:rPr>
              <a:t>Final assignment</a:t>
            </a:r>
            <a:endParaRPr>
              <a:solidFill>
                <a:srgbClr val="00FF00"/>
              </a:solidFill>
            </a:endParaRPr>
          </a:p>
        </p:txBody>
      </p:sp>
      <p:sp>
        <p:nvSpPr>
          <p:cNvPr id="94" name="Shape 9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95" name="Shape 95"/>
          <p:cNvPicPr preferRelativeResize="0"/>
          <p:nvPr/>
        </p:nvPicPr>
        <p:blipFill>
          <a:blip r:embed="rId3">
            <a:alphaModFix/>
          </a:blip>
          <a:stretch>
            <a:fillRect/>
          </a:stretch>
        </p:blipFill>
        <p:spPr>
          <a:xfrm>
            <a:off x="148625" y="1409663"/>
            <a:ext cx="4355075" cy="3139525"/>
          </a:xfrm>
          <a:prstGeom prst="rect">
            <a:avLst/>
          </a:prstGeom>
          <a:noFill/>
          <a:ln>
            <a:noFill/>
          </a:ln>
        </p:spPr>
      </p:pic>
      <p:pic>
        <p:nvPicPr>
          <p:cNvPr id="96" name="Shape 96"/>
          <p:cNvPicPr preferRelativeResize="0"/>
          <p:nvPr/>
        </p:nvPicPr>
        <p:blipFill>
          <a:blip r:embed="rId4">
            <a:alphaModFix/>
          </a:blip>
          <a:stretch>
            <a:fillRect/>
          </a:stretch>
        </p:blipFill>
        <p:spPr>
          <a:xfrm>
            <a:off x="4756525" y="1455258"/>
            <a:ext cx="4136576" cy="3048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F0000"/>
                </a:solidFill>
              </a:rPr>
              <a:t>Similar novels</a:t>
            </a:r>
            <a:r>
              <a:rPr lang="en"/>
              <a:t> </a:t>
            </a:r>
            <a:endParaRPr/>
          </a:p>
        </p:txBody>
      </p:sp>
      <p:sp>
        <p:nvSpPr>
          <p:cNvPr id="102" name="Shape 102"/>
          <p:cNvSpPr txBox="1"/>
          <p:nvPr>
            <p:ph idx="1" type="body"/>
          </p:nvPr>
        </p:nvSpPr>
        <p:spPr>
          <a:xfrm>
            <a:off x="161150" y="1329050"/>
            <a:ext cx="8520600" cy="3340200"/>
          </a:xfrm>
          <a:prstGeom prst="rect">
            <a:avLst/>
          </a:prstGeom>
        </p:spPr>
        <p:txBody>
          <a:bodyPr anchorCtr="0" anchor="t" bIns="91425" lIns="91425" spcFirstLastPara="1" rIns="91425" wrap="square" tIns="91425">
            <a:noAutofit/>
          </a:bodyPr>
          <a:lstStyle/>
          <a:p>
            <a:pPr indent="0" lvl="0" marL="0" rtl="0">
              <a:lnSpc>
                <a:spcPct val="200000"/>
              </a:lnSpc>
              <a:spcBef>
                <a:spcPts val="0"/>
              </a:spcBef>
              <a:spcAft>
                <a:spcPts val="0"/>
              </a:spcAft>
              <a:buNone/>
            </a:pPr>
            <a:r>
              <a:rPr b="1" i="1" lang="en">
                <a:solidFill>
                  <a:srgbClr val="000000"/>
                </a:solidFill>
                <a:latin typeface="Times New Roman"/>
                <a:ea typeface="Times New Roman"/>
                <a:cs typeface="Times New Roman"/>
                <a:sym typeface="Times New Roman"/>
              </a:rPr>
              <a:t>Whale Talk</a:t>
            </a:r>
            <a:r>
              <a:rPr i="1" lang="en">
                <a:solidFill>
                  <a:srgbClr val="000000"/>
                </a:solidFill>
                <a:latin typeface="Times New Roman"/>
                <a:ea typeface="Times New Roman"/>
                <a:cs typeface="Times New Roman"/>
                <a:sym typeface="Times New Roman"/>
              </a:rPr>
              <a:t> </a:t>
            </a:r>
            <a:r>
              <a:rPr lang="en">
                <a:solidFill>
                  <a:srgbClr val="000000"/>
                </a:solidFill>
                <a:latin typeface="Times New Roman"/>
                <a:ea typeface="Times New Roman"/>
                <a:cs typeface="Times New Roman"/>
                <a:sym typeface="Times New Roman"/>
              </a:rPr>
              <a:t>by Chris Crutcher </a:t>
            </a:r>
            <a:endParaRPr>
              <a:solidFill>
                <a:srgbClr val="000000"/>
              </a:solidFill>
              <a:latin typeface="Times New Roman"/>
              <a:ea typeface="Times New Roman"/>
              <a:cs typeface="Times New Roman"/>
              <a:sym typeface="Times New Roman"/>
            </a:endParaRPr>
          </a:p>
          <a:p>
            <a:pPr indent="0" lvl="0" marL="0" rtl="0">
              <a:lnSpc>
                <a:spcPct val="200000"/>
              </a:lnSpc>
              <a:spcBef>
                <a:spcPts val="0"/>
              </a:spcBef>
              <a:spcAft>
                <a:spcPts val="0"/>
              </a:spcAft>
              <a:buNone/>
            </a:pPr>
            <a:r>
              <a:rPr b="1" i="1" lang="en">
                <a:solidFill>
                  <a:srgbClr val="000000"/>
                </a:solidFill>
                <a:latin typeface="Times New Roman"/>
                <a:ea typeface="Times New Roman"/>
                <a:cs typeface="Times New Roman"/>
                <a:sym typeface="Times New Roman"/>
              </a:rPr>
              <a:t>Ball Don't Lie</a:t>
            </a:r>
            <a:r>
              <a:rPr i="1" lang="en">
                <a:solidFill>
                  <a:srgbClr val="000000"/>
                </a:solidFill>
                <a:latin typeface="Times New Roman"/>
                <a:ea typeface="Times New Roman"/>
                <a:cs typeface="Times New Roman"/>
                <a:sym typeface="Times New Roman"/>
              </a:rPr>
              <a:t> </a:t>
            </a:r>
            <a:r>
              <a:rPr lang="en">
                <a:solidFill>
                  <a:srgbClr val="000000"/>
                </a:solidFill>
                <a:latin typeface="Times New Roman"/>
                <a:ea typeface="Times New Roman"/>
                <a:cs typeface="Times New Roman"/>
                <a:sym typeface="Times New Roman"/>
              </a:rPr>
              <a:t>by Matt De La Pena  </a:t>
            </a:r>
            <a:endParaRPr>
              <a:solidFill>
                <a:srgbClr val="000000"/>
              </a:solidFill>
              <a:latin typeface="Times New Roman"/>
              <a:ea typeface="Times New Roman"/>
              <a:cs typeface="Times New Roman"/>
              <a:sym typeface="Times New Roman"/>
            </a:endParaRPr>
          </a:p>
          <a:p>
            <a:pPr indent="0" lvl="0" marL="0" rtl="0">
              <a:lnSpc>
                <a:spcPct val="200000"/>
              </a:lnSpc>
              <a:spcBef>
                <a:spcPts val="0"/>
              </a:spcBef>
              <a:spcAft>
                <a:spcPts val="0"/>
              </a:spcAft>
              <a:buNone/>
            </a:pPr>
            <a:r>
              <a:rPr b="1" i="1" lang="en">
                <a:solidFill>
                  <a:srgbClr val="000000"/>
                </a:solidFill>
                <a:latin typeface="Times New Roman"/>
                <a:ea typeface="Times New Roman"/>
                <a:cs typeface="Times New Roman"/>
                <a:sym typeface="Times New Roman"/>
              </a:rPr>
              <a:t>Slam</a:t>
            </a:r>
            <a:r>
              <a:rPr b="1" lang="en">
                <a:solidFill>
                  <a:srgbClr val="000000"/>
                </a:solidFill>
                <a:latin typeface="Times New Roman"/>
                <a:ea typeface="Times New Roman"/>
                <a:cs typeface="Times New Roman"/>
                <a:sym typeface="Times New Roman"/>
              </a:rPr>
              <a:t> </a:t>
            </a:r>
            <a:r>
              <a:rPr lang="en">
                <a:solidFill>
                  <a:srgbClr val="000000"/>
                </a:solidFill>
                <a:latin typeface="Times New Roman"/>
                <a:ea typeface="Times New Roman"/>
                <a:cs typeface="Times New Roman"/>
                <a:sym typeface="Times New Roman"/>
              </a:rPr>
              <a:t>by Nick Hornby   </a:t>
            </a:r>
            <a:endParaRPr>
              <a:solidFill>
                <a:srgbClr val="000000"/>
              </a:solidFill>
              <a:latin typeface="Times New Roman"/>
              <a:ea typeface="Times New Roman"/>
              <a:cs typeface="Times New Roman"/>
              <a:sym typeface="Times New Roman"/>
            </a:endParaRPr>
          </a:p>
          <a:p>
            <a:pPr indent="0" lvl="0" marL="0" rtl="0">
              <a:lnSpc>
                <a:spcPct val="200000"/>
              </a:lnSpc>
              <a:spcBef>
                <a:spcPts val="0"/>
              </a:spcBef>
              <a:spcAft>
                <a:spcPts val="0"/>
              </a:spcAft>
              <a:buNone/>
            </a:pPr>
            <a:r>
              <a:rPr b="1" i="1" lang="en">
                <a:solidFill>
                  <a:srgbClr val="000000"/>
                </a:solidFill>
                <a:latin typeface="Times New Roman"/>
                <a:ea typeface="Times New Roman"/>
                <a:cs typeface="Times New Roman"/>
                <a:sym typeface="Times New Roman"/>
              </a:rPr>
              <a:t>Gym Candy</a:t>
            </a:r>
            <a:r>
              <a:rPr i="1" lang="en">
                <a:solidFill>
                  <a:srgbClr val="000000"/>
                </a:solidFill>
                <a:latin typeface="Times New Roman"/>
                <a:ea typeface="Times New Roman"/>
                <a:cs typeface="Times New Roman"/>
                <a:sym typeface="Times New Roman"/>
              </a:rPr>
              <a:t> </a:t>
            </a:r>
            <a:r>
              <a:rPr lang="en">
                <a:solidFill>
                  <a:srgbClr val="000000"/>
                </a:solidFill>
                <a:latin typeface="Times New Roman"/>
                <a:ea typeface="Times New Roman"/>
                <a:cs typeface="Times New Roman"/>
                <a:sym typeface="Times New Roman"/>
              </a:rPr>
              <a:t>by Carl Deuker </a:t>
            </a:r>
            <a:endParaRPr>
              <a:solidFill>
                <a:srgbClr val="000000"/>
              </a:solidFill>
              <a:latin typeface="Times New Roman"/>
              <a:ea typeface="Times New Roman"/>
              <a:cs typeface="Times New Roman"/>
              <a:sym typeface="Times New Roman"/>
            </a:endParaRPr>
          </a:p>
          <a:p>
            <a:pPr indent="0" lvl="0" marL="0" rtl="0">
              <a:lnSpc>
                <a:spcPct val="200000"/>
              </a:lnSpc>
              <a:spcBef>
                <a:spcPts val="0"/>
              </a:spcBef>
              <a:spcAft>
                <a:spcPts val="0"/>
              </a:spcAft>
              <a:buNone/>
            </a:pPr>
            <a:r>
              <a:rPr b="1" i="1" lang="en">
                <a:solidFill>
                  <a:srgbClr val="000000"/>
                </a:solidFill>
                <a:latin typeface="Times New Roman"/>
                <a:ea typeface="Times New Roman"/>
                <a:cs typeface="Times New Roman"/>
                <a:sym typeface="Times New Roman"/>
              </a:rPr>
              <a:t>High Heat</a:t>
            </a:r>
            <a:r>
              <a:rPr i="1" lang="en">
                <a:solidFill>
                  <a:srgbClr val="000000"/>
                </a:solidFill>
                <a:latin typeface="Times New Roman"/>
                <a:ea typeface="Times New Roman"/>
                <a:cs typeface="Times New Roman"/>
                <a:sym typeface="Times New Roman"/>
              </a:rPr>
              <a:t> </a:t>
            </a:r>
            <a:r>
              <a:rPr lang="en">
                <a:solidFill>
                  <a:srgbClr val="000000"/>
                </a:solidFill>
                <a:latin typeface="Times New Roman"/>
                <a:ea typeface="Times New Roman"/>
                <a:cs typeface="Times New Roman"/>
                <a:sym typeface="Times New Roman"/>
              </a:rPr>
              <a:t>by Carl Deuker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