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0C51-16AF-45AF-8527-FC9D18764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BEC4E4-2A28-480D-AB7B-F9E8698E5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3F5EB1-8A04-4791-978B-525002BB82F9}"/>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6C661A3E-9C19-446C-BA3A-EE2A2D6FB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709F8-45EA-47F2-9C7D-A1F64CA10172}"/>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235936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32B5-8801-44BF-BE04-0C5EF911C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DC0D92-43E8-4D3F-A71A-87A0573749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E4D00-8E03-4819-A523-93D54DF6C04A}"/>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C50C8536-E013-4FC0-8A1B-A4718BC71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84CE-F588-48C4-9245-16C060835C83}"/>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363517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6BFC0-710F-4F0B-B69B-52CB792F5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EA7F99-6C5F-4AF3-AB6D-FD79053EC8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DC809-DA53-4F00-AE32-4A5A4B02101E}"/>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17970E6E-E47D-4A0D-AC8F-CDF305C89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385A-667B-4970-A399-616D69E07D44}"/>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242361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7D04-5286-4C41-98AB-7B9045DAC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3768C-9182-4A64-ACFB-8180663F96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FC0E5-F0A9-49A4-8650-9DA81C5C0ED0}"/>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1ABA9920-5D4E-4F2C-B2C0-23CFD96B1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EBA4A-E2DC-49D9-BACC-71C6B851E075}"/>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106301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8E24-5510-4B21-A758-CEAB62E93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5BE6BB-ACC2-4FF9-8FEE-A5F5CB75B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818548-F684-4CAC-A73B-B70E97962471}"/>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DF4656A5-5197-423E-ADF8-C540938CC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4B27F-8591-44F0-976B-94CF2C359117}"/>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356629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E7B-7793-4BDF-8355-83E505422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A2F28-7EDC-49E6-9A0C-DF3552B7DB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03E8C1-6CEC-45C0-83E6-B334255DC6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D9AD77-5448-4334-8C94-8B32C5DE47E8}"/>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6" name="Footer Placeholder 5">
            <a:extLst>
              <a:ext uri="{FF2B5EF4-FFF2-40B4-BE49-F238E27FC236}">
                <a16:creationId xmlns:a16="http://schemas.microsoft.com/office/drawing/2014/main" id="{206E0781-E9BC-41AC-8EFF-24FDF0363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87C41-AE67-42FA-8CEC-26F2196B574C}"/>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56784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B6D9-E802-4DD5-9DC5-60C8BE3553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4ACF26-6AB2-418A-8D70-1640CEA6B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27AF96-2EF4-44B3-A85D-7594EA2178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E6376-D0F3-466F-A11A-0B8AD2D46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B9916E-F9B9-4646-B82F-0DF24A7842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9750AD-E99F-451B-9174-2A283B18734D}"/>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8" name="Footer Placeholder 7">
            <a:extLst>
              <a:ext uri="{FF2B5EF4-FFF2-40B4-BE49-F238E27FC236}">
                <a16:creationId xmlns:a16="http://schemas.microsoft.com/office/drawing/2014/main" id="{AFD79AEE-A40D-4CDA-9C74-423FF8B18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2E5A8-BDBA-406C-9E86-E1B2EF32B24F}"/>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219406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53F3-E9B8-4421-A0C2-D2B66F740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558D91-682C-4F3A-A1AD-9566F5670983}"/>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4" name="Footer Placeholder 3">
            <a:extLst>
              <a:ext uri="{FF2B5EF4-FFF2-40B4-BE49-F238E27FC236}">
                <a16:creationId xmlns:a16="http://schemas.microsoft.com/office/drawing/2014/main" id="{5263F3F8-F679-47B0-B36F-E2325E9E9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1F9B1C-C495-4154-9063-32EA079C7D6E}"/>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319748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EE0C-D2FB-442C-B188-66555DBA07BD}"/>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3" name="Footer Placeholder 2">
            <a:extLst>
              <a:ext uri="{FF2B5EF4-FFF2-40B4-BE49-F238E27FC236}">
                <a16:creationId xmlns:a16="http://schemas.microsoft.com/office/drawing/2014/main" id="{C6612700-ABED-4CA4-BEEB-936D52CEB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4B7D7B-C449-4341-BFD5-ADDD10B9D6C4}"/>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320153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1719-66AF-41AB-A3B3-E7131C813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BAFF0-9905-43C5-8E9D-DED1917F1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5BB6C-DCB6-412E-B89D-C7987E5F6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2B8F04-3634-4BF4-9923-A4AA30807102}"/>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6" name="Footer Placeholder 5">
            <a:extLst>
              <a:ext uri="{FF2B5EF4-FFF2-40B4-BE49-F238E27FC236}">
                <a16:creationId xmlns:a16="http://schemas.microsoft.com/office/drawing/2014/main" id="{ED5C3D03-712A-4FC8-B15F-324D04939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88505-7CB2-4794-8122-1C8CB5DFC5EE}"/>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259435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2609-85A9-4004-8112-3B63B4924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E42BF-81AC-4817-AA53-296F79BB5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EE65F-3A48-4483-B41C-1FC4162EB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1792EF-AA4B-4D87-8C4E-D3E31A7E2ECA}"/>
              </a:ext>
            </a:extLst>
          </p:cNvPr>
          <p:cNvSpPr>
            <a:spLocks noGrp="1"/>
          </p:cNvSpPr>
          <p:nvPr>
            <p:ph type="dt" sz="half" idx="10"/>
          </p:nvPr>
        </p:nvSpPr>
        <p:spPr/>
        <p:txBody>
          <a:bodyPr/>
          <a:lstStyle/>
          <a:p>
            <a:fld id="{AE9B5E53-F935-40AC-B99A-5F8819B88861}" type="datetimeFigureOut">
              <a:rPr lang="en-US" smtClean="0"/>
              <a:t>11/27/2017</a:t>
            </a:fld>
            <a:endParaRPr lang="en-US"/>
          </a:p>
        </p:txBody>
      </p:sp>
      <p:sp>
        <p:nvSpPr>
          <p:cNvPr id="6" name="Footer Placeholder 5">
            <a:extLst>
              <a:ext uri="{FF2B5EF4-FFF2-40B4-BE49-F238E27FC236}">
                <a16:creationId xmlns:a16="http://schemas.microsoft.com/office/drawing/2014/main" id="{0972D7E5-05B6-4D35-ACB4-89D41323F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7412D-D223-4056-8395-47EF9654BB42}"/>
              </a:ext>
            </a:extLst>
          </p:cNvPr>
          <p:cNvSpPr>
            <a:spLocks noGrp="1"/>
          </p:cNvSpPr>
          <p:nvPr>
            <p:ph type="sldNum" sz="quarter" idx="12"/>
          </p:nvPr>
        </p:nvSpPr>
        <p:spPr/>
        <p:txBody>
          <a:bodyPr/>
          <a:lstStyle/>
          <a:p>
            <a:fld id="{D8EAD2C9-21B1-4D65-BB7C-095AA29AA5C1}" type="slidenum">
              <a:rPr lang="en-US" smtClean="0"/>
              <a:t>‹#›</a:t>
            </a:fld>
            <a:endParaRPr lang="en-US"/>
          </a:p>
        </p:txBody>
      </p:sp>
    </p:spTree>
    <p:extLst>
      <p:ext uri="{BB962C8B-B14F-4D97-AF65-F5344CB8AC3E}">
        <p14:creationId xmlns:p14="http://schemas.microsoft.com/office/powerpoint/2010/main" val="36949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1CA2A-F4E4-4435-AB2E-C83422BD5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E4DB21-EA02-4403-A6A8-9DDA5FF3B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9C51C-6ACF-41C5-AB0E-9D363F13C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B5E53-F935-40AC-B99A-5F8819B88861}" type="datetimeFigureOut">
              <a:rPr lang="en-US" smtClean="0"/>
              <a:t>11/27/2017</a:t>
            </a:fld>
            <a:endParaRPr lang="en-US"/>
          </a:p>
        </p:txBody>
      </p:sp>
      <p:sp>
        <p:nvSpPr>
          <p:cNvPr id="5" name="Footer Placeholder 4">
            <a:extLst>
              <a:ext uri="{FF2B5EF4-FFF2-40B4-BE49-F238E27FC236}">
                <a16:creationId xmlns:a16="http://schemas.microsoft.com/office/drawing/2014/main" id="{46BEDBB9-D1F0-4AD5-88A0-4FA1E69B01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DB5617-0480-4460-B278-36CBDD670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AD2C9-21B1-4D65-BB7C-095AA29AA5C1}" type="slidenum">
              <a:rPr lang="en-US" smtClean="0"/>
              <a:t>‹#›</a:t>
            </a:fld>
            <a:endParaRPr lang="en-US"/>
          </a:p>
        </p:txBody>
      </p:sp>
    </p:spTree>
    <p:extLst>
      <p:ext uri="{BB962C8B-B14F-4D97-AF65-F5344CB8AC3E}">
        <p14:creationId xmlns:p14="http://schemas.microsoft.com/office/powerpoint/2010/main" val="293088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eZ_5Ri7AN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0DE5C4-7D20-4F7B-AC5E-440303306CD8}"/>
              </a:ext>
            </a:extLst>
          </p:cNvPr>
          <p:cNvSpPr>
            <a:spLocks noGrp="1"/>
          </p:cNvSpPr>
          <p:nvPr>
            <p:ph type="subTitle" idx="1"/>
          </p:nvPr>
        </p:nvSpPr>
        <p:spPr>
          <a:xfrm>
            <a:off x="1463040" y="4840923"/>
            <a:ext cx="9144000" cy="1655762"/>
          </a:xfrm>
        </p:spPr>
        <p:txBody>
          <a:bodyPr>
            <a:noAutofit/>
          </a:bodyPr>
          <a:lstStyle/>
          <a:p>
            <a:r>
              <a:rPr lang="en-US" sz="3600" dirty="0">
                <a:solidFill>
                  <a:schemeClr val="bg2">
                    <a:lumMod val="90000"/>
                  </a:schemeClr>
                </a:solidFill>
                <a:latin typeface="Comic Sans MS" panose="030F0702030302020204" pitchFamily="66" charset="0"/>
              </a:rPr>
              <a:t>A Unit of Study on Inspirational Literature</a:t>
            </a:r>
          </a:p>
          <a:p>
            <a:r>
              <a:rPr lang="en-US" sz="3600" dirty="0">
                <a:solidFill>
                  <a:schemeClr val="bg2">
                    <a:lumMod val="90000"/>
                  </a:schemeClr>
                </a:solidFill>
                <a:latin typeface="Comic Sans MS" panose="030F0702030302020204" pitchFamily="66" charset="0"/>
              </a:rPr>
              <a:t>By Alen He</a:t>
            </a:r>
          </a:p>
        </p:txBody>
      </p:sp>
    </p:spTree>
    <p:extLst>
      <p:ext uri="{BB962C8B-B14F-4D97-AF65-F5344CB8AC3E}">
        <p14:creationId xmlns:p14="http://schemas.microsoft.com/office/powerpoint/2010/main" val="67733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4D37-BE22-4FF9-ADFB-C7E47BB57E36}"/>
              </a:ext>
            </a:extLst>
          </p:cNvPr>
          <p:cNvSpPr>
            <a:spLocks noGrp="1"/>
          </p:cNvSpPr>
          <p:nvPr>
            <p:ph type="title"/>
          </p:nvPr>
        </p:nvSpPr>
        <p:spPr>
          <a:xfrm>
            <a:off x="839788" y="457200"/>
            <a:ext cx="3932237" cy="970280"/>
          </a:xfrm>
        </p:spPr>
        <p:txBody>
          <a:bodyPr/>
          <a:lstStyle/>
          <a:p>
            <a:pPr algn="ctr"/>
            <a:r>
              <a:rPr lang="en-US" i="1" dirty="0"/>
              <a:t>The Time Keeper</a:t>
            </a:r>
            <a:br>
              <a:rPr lang="en-US" i="1" dirty="0"/>
            </a:br>
            <a:r>
              <a:rPr lang="en-US" i="1" dirty="0"/>
              <a:t>By Mitch </a:t>
            </a:r>
            <a:r>
              <a:rPr lang="en-US" i="1" dirty="0" err="1"/>
              <a:t>Albom</a:t>
            </a:r>
            <a:endParaRPr lang="en-US" i="1" dirty="0"/>
          </a:p>
        </p:txBody>
      </p:sp>
      <p:sp>
        <p:nvSpPr>
          <p:cNvPr id="6" name="Text Placeholder 5">
            <a:extLst>
              <a:ext uri="{FF2B5EF4-FFF2-40B4-BE49-F238E27FC236}">
                <a16:creationId xmlns:a16="http://schemas.microsoft.com/office/drawing/2014/main" id="{9966C016-A3F8-4B20-B73A-F6B34FD5E89E}"/>
              </a:ext>
            </a:extLst>
          </p:cNvPr>
          <p:cNvSpPr>
            <a:spLocks noGrp="1"/>
          </p:cNvSpPr>
          <p:nvPr>
            <p:ph type="body" sz="half" idx="2"/>
          </p:nvPr>
        </p:nvSpPr>
        <p:spPr>
          <a:xfrm>
            <a:off x="839788" y="1696720"/>
            <a:ext cx="5977572" cy="3068320"/>
          </a:xfrm>
          <a:noFill/>
        </p:spPr>
        <p:txBody>
          <a:bodyPr>
            <a:noAutofit/>
          </a:bodyPr>
          <a:lstStyle/>
          <a:p>
            <a:r>
              <a:rPr lang="en-US" sz="2000" dirty="0"/>
              <a:t>The inventor of the world's first clock is punished for trying to measure God's greatest gift. He is banished to a cave for centuries and forced to listen to the voices of all who come after him seeking more days, more years. Eventually, with his soul nearly broken, Father Time is granted his freedom, along with a magical hourglass and a mission: a chance to redeem himself by teaching two earthly people the true meaning of time.</a:t>
            </a:r>
            <a:br>
              <a:rPr lang="en-US" sz="2000" dirty="0"/>
            </a:br>
            <a:br>
              <a:rPr lang="en-US" sz="2000" dirty="0"/>
            </a:br>
            <a:r>
              <a:rPr lang="en-US" sz="2000" dirty="0"/>
              <a:t>He returns to our world - now dominated by the hour-counting he so innocently began - and commences a journey with two unlikely partners: one a teenage girl who is about to give up on life, the other a wealthy old businessman who wants to live forever. To save himself, he must save them both. And stop the world to do so.</a:t>
            </a:r>
          </a:p>
        </p:txBody>
      </p:sp>
      <p:pic>
        <p:nvPicPr>
          <p:cNvPr id="10" name="Picture 9">
            <a:extLst>
              <a:ext uri="{FF2B5EF4-FFF2-40B4-BE49-F238E27FC236}">
                <a16:creationId xmlns:a16="http://schemas.microsoft.com/office/drawing/2014/main" id="{160A51E3-9667-4DED-A48E-3761908A76A4}"/>
              </a:ext>
            </a:extLst>
          </p:cNvPr>
          <p:cNvPicPr>
            <a:picLocks noChangeAspect="1"/>
          </p:cNvPicPr>
          <p:nvPr/>
        </p:nvPicPr>
        <p:blipFill>
          <a:blip r:embed="rId3"/>
          <a:stretch>
            <a:fillRect/>
          </a:stretch>
        </p:blipFill>
        <p:spPr>
          <a:xfrm>
            <a:off x="7073575" y="457200"/>
            <a:ext cx="3790636" cy="5411788"/>
          </a:xfrm>
          <a:prstGeom prst="rect">
            <a:avLst/>
          </a:prstGeom>
        </p:spPr>
      </p:pic>
    </p:spTree>
    <p:extLst>
      <p:ext uri="{BB962C8B-B14F-4D97-AF65-F5344CB8AC3E}">
        <p14:creationId xmlns:p14="http://schemas.microsoft.com/office/powerpoint/2010/main" val="400398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C84A16-253D-4DE2-AD68-2FE05953317D}"/>
              </a:ext>
            </a:extLst>
          </p:cNvPr>
          <p:cNvSpPr>
            <a:spLocks noGrp="1"/>
          </p:cNvSpPr>
          <p:nvPr>
            <p:ph type="title"/>
          </p:nvPr>
        </p:nvSpPr>
        <p:spPr/>
        <p:txBody>
          <a:bodyPr/>
          <a:lstStyle/>
          <a:p>
            <a:pPr algn="ctr"/>
            <a:r>
              <a:rPr lang="en-US" dirty="0"/>
              <a:t>What is Inspirational Literature?</a:t>
            </a:r>
          </a:p>
        </p:txBody>
      </p:sp>
      <p:sp>
        <p:nvSpPr>
          <p:cNvPr id="9" name="Content Placeholder 8">
            <a:extLst>
              <a:ext uri="{FF2B5EF4-FFF2-40B4-BE49-F238E27FC236}">
                <a16:creationId xmlns:a16="http://schemas.microsoft.com/office/drawing/2014/main" id="{6F3FDCCF-6E61-4B2F-8CF6-776B23ED472D}"/>
              </a:ext>
            </a:extLst>
          </p:cNvPr>
          <p:cNvSpPr>
            <a:spLocks noGrp="1"/>
          </p:cNvSpPr>
          <p:nvPr>
            <p:ph idx="1"/>
          </p:nvPr>
        </p:nvSpPr>
        <p:spPr/>
        <p:txBody>
          <a:bodyPr/>
          <a:lstStyle/>
          <a:p>
            <a:r>
              <a:rPr lang="en-US" dirty="0"/>
              <a:t>Offers young adults the chance to not only understand themselves, but the world around them as well</a:t>
            </a:r>
          </a:p>
          <a:p>
            <a:r>
              <a:rPr lang="en-US" dirty="0"/>
              <a:t>Encompasses all the good, bad, and ugly situations of life</a:t>
            </a:r>
          </a:p>
          <a:p>
            <a:r>
              <a:rPr lang="en-US" dirty="0"/>
              <a:t>Grants the ability to view life through the perspectives of people who have gone through, or are going through, difficult times</a:t>
            </a:r>
          </a:p>
          <a:p>
            <a:r>
              <a:rPr lang="en-US" dirty="0"/>
              <a:t>Helps guide people through their journeys for the pursuit of happiness</a:t>
            </a:r>
          </a:p>
          <a:p>
            <a:r>
              <a:rPr lang="en-US" dirty="0"/>
              <a:t>Allows people to learn about themselves, other people around them, and the reality that they live in</a:t>
            </a:r>
          </a:p>
        </p:txBody>
      </p:sp>
    </p:spTree>
    <p:extLst>
      <p:ext uri="{BB962C8B-B14F-4D97-AF65-F5344CB8AC3E}">
        <p14:creationId xmlns:p14="http://schemas.microsoft.com/office/powerpoint/2010/main" val="68701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3F8E-46A7-4A04-B892-F0E34D2AB911}"/>
              </a:ext>
            </a:extLst>
          </p:cNvPr>
          <p:cNvSpPr>
            <a:spLocks noGrp="1"/>
          </p:cNvSpPr>
          <p:nvPr>
            <p:ph type="title"/>
          </p:nvPr>
        </p:nvSpPr>
        <p:spPr/>
        <p:txBody>
          <a:bodyPr/>
          <a:lstStyle/>
          <a:p>
            <a:pPr algn="ctr"/>
            <a:r>
              <a:rPr lang="en-US" dirty="0"/>
              <a:t>Focuses of Inspirational Literature</a:t>
            </a:r>
          </a:p>
        </p:txBody>
      </p:sp>
      <p:sp>
        <p:nvSpPr>
          <p:cNvPr id="3" name="Content Placeholder 2">
            <a:extLst>
              <a:ext uri="{FF2B5EF4-FFF2-40B4-BE49-F238E27FC236}">
                <a16:creationId xmlns:a16="http://schemas.microsoft.com/office/drawing/2014/main" id="{6CA778DC-B23A-4CB2-9F51-8E30AF4B1005}"/>
              </a:ext>
            </a:extLst>
          </p:cNvPr>
          <p:cNvSpPr>
            <a:spLocks noGrp="1"/>
          </p:cNvSpPr>
          <p:nvPr>
            <p:ph idx="1"/>
          </p:nvPr>
        </p:nvSpPr>
        <p:spPr>
          <a:xfrm>
            <a:off x="838200" y="1825625"/>
            <a:ext cx="5186680" cy="4239895"/>
          </a:xfrm>
        </p:spPr>
        <p:txBody>
          <a:bodyPr>
            <a:normAutofit fontScale="92500" lnSpcReduction="10000"/>
          </a:bodyPr>
          <a:lstStyle/>
          <a:p>
            <a:r>
              <a:rPr lang="en-US" dirty="0"/>
              <a:t>Confronting daily struggles</a:t>
            </a:r>
          </a:p>
          <a:p>
            <a:r>
              <a:rPr lang="en-US" dirty="0"/>
              <a:t>Challenging professional and personal problems</a:t>
            </a:r>
          </a:p>
          <a:p>
            <a:r>
              <a:rPr lang="en-US" dirty="0"/>
              <a:t>Resolving physical and emotional conflicts</a:t>
            </a:r>
          </a:p>
          <a:p>
            <a:r>
              <a:rPr lang="en-US" dirty="0"/>
              <a:t>Finding a purpose to continue striving for happiness</a:t>
            </a:r>
          </a:p>
          <a:p>
            <a:r>
              <a:rPr lang="en-US" dirty="0"/>
              <a:t>Exploring readers’ emotions and imaginations</a:t>
            </a:r>
          </a:p>
          <a:p>
            <a:r>
              <a:rPr lang="en-US" dirty="0"/>
              <a:t>Understanding the importance of life and purpose</a:t>
            </a:r>
          </a:p>
        </p:txBody>
      </p:sp>
      <p:pic>
        <p:nvPicPr>
          <p:cNvPr id="5" name="Picture 4">
            <a:extLst>
              <a:ext uri="{FF2B5EF4-FFF2-40B4-BE49-F238E27FC236}">
                <a16:creationId xmlns:a16="http://schemas.microsoft.com/office/drawing/2014/main" id="{1F2C8782-FCFA-4230-8C54-1F4D2FF184EC}"/>
              </a:ext>
            </a:extLst>
          </p:cNvPr>
          <p:cNvPicPr>
            <a:picLocks noChangeAspect="1"/>
          </p:cNvPicPr>
          <p:nvPr/>
        </p:nvPicPr>
        <p:blipFill>
          <a:blip r:embed="rId3"/>
          <a:stretch>
            <a:fillRect/>
          </a:stretch>
        </p:blipFill>
        <p:spPr>
          <a:xfrm>
            <a:off x="6024880" y="1684653"/>
            <a:ext cx="5328920" cy="4380867"/>
          </a:xfrm>
          <a:prstGeom prst="rect">
            <a:avLst/>
          </a:prstGeom>
        </p:spPr>
      </p:pic>
    </p:spTree>
    <p:extLst>
      <p:ext uri="{BB962C8B-B14F-4D97-AF65-F5344CB8AC3E}">
        <p14:creationId xmlns:p14="http://schemas.microsoft.com/office/powerpoint/2010/main" val="334726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6D81-4F55-4DEA-8BD6-C10790C68F75}"/>
              </a:ext>
            </a:extLst>
          </p:cNvPr>
          <p:cNvSpPr>
            <a:spLocks noGrp="1"/>
          </p:cNvSpPr>
          <p:nvPr>
            <p:ph type="title"/>
          </p:nvPr>
        </p:nvSpPr>
        <p:spPr/>
        <p:txBody>
          <a:bodyPr/>
          <a:lstStyle/>
          <a:p>
            <a:pPr algn="ctr"/>
            <a:r>
              <a:rPr lang="en-US" dirty="0"/>
              <a:t>Introducing the Unit</a:t>
            </a:r>
          </a:p>
        </p:txBody>
      </p:sp>
      <p:sp>
        <p:nvSpPr>
          <p:cNvPr id="3" name="Content Placeholder 2">
            <a:extLst>
              <a:ext uri="{FF2B5EF4-FFF2-40B4-BE49-F238E27FC236}">
                <a16:creationId xmlns:a16="http://schemas.microsoft.com/office/drawing/2014/main" id="{45A4CF70-B54C-48D9-BDC2-A252072A58BB}"/>
              </a:ext>
            </a:extLst>
          </p:cNvPr>
          <p:cNvSpPr>
            <a:spLocks noGrp="1"/>
          </p:cNvSpPr>
          <p:nvPr>
            <p:ph idx="1"/>
          </p:nvPr>
        </p:nvSpPr>
        <p:spPr>
          <a:xfrm>
            <a:off x="838200" y="1825625"/>
            <a:ext cx="5054600" cy="4351338"/>
          </a:xfrm>
        </p:spPr>
        <p:txBody>
          <a:bodyPr/>
          <a:lstStyle/>
          <a:p>
            <a:r>
              <a:rPr lang="en-US" dirty="0"/>
              <a:t>Brief free-writing session (15-20 minutes)</a:t>
            </a:r>
          </a:p>
          <a:p>
            <a:endParaRPr lang="en-US" dirty="0"/>
          </a:p>
          <a:p>
            <a:r>
              <a:rPr lang="en-US" dirty="0"/>
              <a:t>Prompt: something they want vs. something they need</a:t>
            </a:r>
          </a:p>
          <a:p>
            <a:endParaRPr lang="en-US" dirty="0"/>
          </a:p>
          <a:p>
            <a:r>
              <a:rPr lang="en-US" dirty="0"/>
              <a:t>Explain if/why one is more important than the other</a:t>
            </a:r>
          </a:p>
          <a:p>
            <a:pPr marL="0" indent="0">
              <a:buNone/>
            </a:pPr>
            <a:endParaRPr lang="en-US" dirty="0"/>
          </a:p>
        </p:txBody>
      </p:sp>
      <p:pic>
        <p:nvPicPr>
          <p:cNvPr id="4" name="Picture 3">
            <a:extLst>
              <a:ext uri="{FF2B5EF4-FFF2-40B4-BE49-F238E27FC236}">
                <a16:creationId xmlns:a16="http://schemas.microsoft.com/office/drawing/2014/main" id="{881F90A9-1E51-4F75-9D46-F4346F7B2BC5}"/>
              </a:ext>
            </a:extLst>
          </p:cNvPr>
          <p:cNvPicPr>
            <a:picLocks noChangeAspect="1"/>
          </p:cNvPicPr>
          <p:nvPr/>
        </p:nvPicPr>
        <p:blipFill>
          <a:blip r:embed="rId3"/>
          <a:stretch>
            <a:fillRect/>
          </a:stretch>
        </p:blipFill>
        <p:spPr>
          <a:xfrm>
            <a:off x="6995477" y="1690688"/>
            <a:ext cx="3362325" cy="4267200"/>
          </a:xfrm>
          <a:prstGeom prst="rect">
            <a:avLst/>
          </a:prstGeom>
        </p:spPr>
      </p:pic>
    </p:spTree>
    <p:extLst>
      <p:ext uri="{BB962C8B-B14F-4D97-AF65-F5344CB8AC3E}">
        <p14:creationId xmlns:p14="http://schemas.microsoft.com/office/powerpoint/2010/main" val="265166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18165E-AC34-44E5-B7DF-A0CB182721AE}"/>
              </a:ext>
            </a:extLst>
          </p:cNvPr>
          <p:cNvSpPr>
            <a:spLocks noGrp="1"/>
          </p:cNvSpPr>
          <p:nvPr>
            <p:ph type="title"/>
          </p:nvPr>
        </p:nvSpPr>
        <p:spPr/>
        <p:txBody>
          <a:bodyPr/>
          <a:lstStyle/>
          <a:p>
            <a:pPr algn="ctr"/>
            <a:r>
              <a:rPr lang="en-US" dirty="0"/>
              <a:t>Guiding Questions</a:t>
            </a:r>
          </a:p>
        </p:txBody>
      </p:sp>
      <p:sp>
        <p:nvSpPr>
          <p:cNvPr id="5" name="Content Placeholder 4">
            <a:extLst>
              <a:ext uri="{FF2B5EF4-FFF2-40B4-BE49-F238E27FC236}">
                <a16:creationId xmlns:a16="http://schemas.microsoft.com/office/drawing/2014/main" id="{B402414A-05AB-493F-BD7C-958D60D50788}"/>
              </a:ext>
            </a:extLst>
          </p:cNvPr>
          <p:cNvSpPr>
            <a:spLocks noGrp="1"/>
          </p:cNvSpPr>
          <p:nvPr>
            <p:ph idx="1"/>
          </p:nvPr>
        </p:nvSpPr>
        <p:spPr/>
        <p:txBody>
          <a:bodyPr>
            <a:normAutofit/>
          </a:bodyPr>
          <a:lstStyle/>
          <a:p>
            <a:pPr marL="0" indent="0" algn="ctr">
              <a:buNone/>
            </a:pPr>
            <a:endParaRPr lang="en-US" sz="3600" dirty="0"/>
          </a:p>
          <a:p>
            <a:pPr marL="0" indent="0" algn="ctr">
              <a:buNone/>
            </a:pPr>
            <a:r>
              <a:rPr lang="en-US" sz="3600" dirty="0"/>
              <a:t>Do the things you want or need have to be physical?</a:t>
            </a:r>
          </a:p>
          <a:p>
            <a:pPr marL="0" indent="0" algn="ctr">
              <a:buNone/>
            </a:pPr>
            <a:endParaRPr lang="en-US" sz="3600" dirty="0"/>
          </a:p>
          <a:p>
            <a:pPr marL="0" indent="0" algn="ctr">
              <a:buNone/>
            </a:pPr>
            <a:endParaRPr lang="en-US" sz="3600" dirty="0"/>
          </a:p>
          <a:p>
            <a:pPr marL="0" indent="0" algn="ctr">
              <a:buNone/>
            </a:pPr>
            <a:r>
              <a:rPr lang="en-US" sz="3600" dirty="0"/>
              <a:t>What is the difference between </a:t>
            </a:r>
            <a:r>
              <a:rPr lang="en-US" sz="3600" i="1" dirty="0"/>
              <a:t>wanting </a:t>
            </a:r>
            <a:r>
              <a:rPr lang="en-US" sz="3600" dirty="0"/>
              <a:t>something and </a:t>
            </a:r>
            <a:r>
              <a:rPr lang="en-US" sz="3600" i="1" dirty="0"/>
              <a:t>needing</a:t>
            </a:r>
            <a:r>
              <a:rPr lang="en-US" sz="3600" dirty="0"/>
              <a:t> something?</a:t>
            </a:r>
          </a:p>
        </p:txBody>
      </p:sp>
    </p:spTree>
    <p:extLst>
      <p:ext uri="{BB962C8B-B14F-4D97-AF65-F5344CB8AC3E}">
        <p14:creationId xmlns:p14="http://schemas.microsoft.com/office/powerpoint/2010/main" val="203216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CB147E-FF35-43FF-8181-1E6568F60BD6}"/>
              </a:ext>
            </a:extLst>
          </p:cNvPr>
          <p:cNvPicPr>
            <a:picLocks noChangeAspect="1"/>
          </p:cNvPicPr>
          <p:nvPr/>
        </p:nvPicPr>
        <p:blipFill>
          <a:blip r:embed="rId3"/>
          <a:stretch>
            <a:fillRect/>
          </a:stretch>
        </p:blipFill>
        <p:spPr>
          <a:xfrm>
            <a:off x="3790916" y="0"/>
            <a:ext cx="4610167" cy="6858000"/>
          </a:xfrm>
          <a:prstGeom prst="rect">
            <a:avLst/>
          </a:prstGeom>
          <a:blipFill>
            <a:blip r:embed="rId4"/>
            <a:tile tx="0" ty="0" sx="100000" sy="100000" flip="none" algn="tl"/>
          </a:blipFill>
        </p:spPr>
      </p:pic>
    </p:spTree>
    <p:extLst>
      <p:ext uri="{BB962C8B-B14F-4D97-AF65-F5344CB8AC3E}">
        <p14:creationId xmlns:p14="http://schemas.microsoft.com/office/powerpoint/2010/main" val="75745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3E1C-5613-496A-943D-73C1EBDE9DE8}"/>
              </a:ext>
            </a:extLst>
          </p:cNvPr>
          <p:cNvSpPr>
            <a:spLocks noGrp="1"/>
          </p:cNvSpPr>
          <p:nvPr>
            <p:ph type="title"/>
          </p:nvPr>
        </p:nvSpPr>
        <p:spPr>
          <a:xfrm>
            <a:off x="7017068" y="457200"/>
            <a:ext cx="3932237" cy="553720"/>
          </a:xfrm>
        </p:spPr>
        <p:txBody>
          <a:bodyPr>
            <a:noAutofit/>
          </a:bodyPr>
          <a:lstStyle/>
          <a:p>
            <a:pPr algn="ctr"/>
            <a:r>
              <a:rPr lang="en-US" sz="4400" dirty="0"/>
              <a:t>Centerpiece</a:t>
            </a:r>
          </a:p>
        </p:txBody>
      </p:sp>
      <p:sp>
        <p:nvSpPr>
          <p:cNvPr id="4" name="Text Placeholder 3">
            <a:extLst>
              <a:ext uri="{FF2B5EF4-FFF2-40B4-BE49-F238E27FC236}">
                <a16:creationId xmlns:a16="http://schemas.microsoft.com/office/drawing/2014/main" id="{ADF2B155-A7AB-40C9-BBAD-A1E906E60FA4}"/>
              </a:ext>
            </a:extLst>
          </p:cNvPr>
          <p:cNvSpPr>
            <a:spLocks noGrp="1"/>
          </p:cNvSpPr>
          <p:nvPr>
            <p:ph type="body" sz="half" idx="2"/>
          </p:nvPr>
        </p:nvSpPr>
        <p:spPr>
          <a:xfrm>
            <a:off x="7017068" y="1010920"/>
            <a:ext cx="3932237" cy="4858068"/>
          </a:xfrm>
        </p:spPr>
        <p:txBody>
          <a:bodyPr>
            <a:noAutofit/>
          </a:bodyPr>
          <a:lstStyle/>
          <a:p>
            <a:pPr marL="285750" indent="-285750">
              <a:buFont typeface="Arial" panose="020B0604020202020204" pitchFamily="34" charset="0"/>
              <a:buChar char="•"/>
            </a:pPr>
            <a:r>
              <a:rPr lang="en-US" sz="2800" dirty="0"/>
              <a:t>Which character do you relate to the most? Why?</a:t>
            </a:r>
          </a:p>
          <a:p>
            <a:pPr marL="285750" indent="-285750">
              <a:buFont typeface="Arial" panose="020B0604020202020204" pitchFamily="34" charset="0"/>
              <a:buChar char="•"/>
            </a:pPr>
            <a:r>
              <a:rPr lang="en-US" sz="2800" dirty="0"/>
              <a:t>What is your definition of happiness? Can happiness be bought? Why or why not?</a:t>
            </a:r>
          </a:p>
          <a:p>
            <a:pPr marL="285750" indent="-285750">
              <a:buFont typeface="Arial" panose="020B0604020202020204" pitchFamily="34" charset="0"/>
              <a:buChar char="•"/>
            </a:pPr>
            <a:r>
              <a:rPr lang="en-US" sz="2800" dirty="0"/>
              <a:t>What is something that inspires or motivates you? Why is inspiration or motivation important?</a:t>
            </a:r>
          </a:p>
        </p:txBody>
      </p:sp>
      <p:pic>
        <p:nvPicPr>
          <p:cNvPr id="5" name="Picture 4">
            <a:extLst>
              <a:ext uri="{FF2B5EF4-FFF2-40B4-BE49-F238E27FC236}">
                <a16:creationId xmlns:a16="http://schemas.microsoft.com/office/drawing/2014/main" id="{CB4F9944-9EF4-4D56-850F-CA7E714DBB2F}"/>
              </a:ext>
            </a:extLst>
          </p:cNvPr>
          <p:cNvPicPr>
            <a:picLocks noChangeAspect="1"/>
          </p:cNvPicPr>
          <p:nvPr/>
        </p:nvPicPr>
        <p:blipFill>
          <a:blip r:embed="rId3"/>
          <a:stretch>
            <a:fillRect/>
          </a:stretch>
        </p:blipFill>
        <p:spPr>
          <a:xfrm>
            <a:off x="1141819" y="457200"/>
            <a:ext cx="4618901" cy="5970473"/>
          </a:xfrm>
          <a:prstGeom prst="rect">
            <a:avLst/>
          </a:prstGeom>
        </p:spPr>
      </p:pic>
    </p:spTree>
    <p:extLst>
      <p:ext uri="{BB962C8B-B14F-4D97-AF65-F5344CB8AC3E}">
        <p14:creationId xmlns:p14="http://schemas.microsoft.com/office/powerpoint/2010/main" val="114613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777CC-4C77-429F-AEE6-4B71963EBB64}"/>
              </a:ext>
            </a:extLst>
          </p:cNvPr>
          <p:cNvSpPr>
            <a:spLocks noGrp="1"/>
          </p:cNvSpPr>
          <p:nvPr>
            <p:ph type="title"/>
          </p:nvPr>
        </p:nvSpPr>
        <p:spPr/>
        <p:txBody>
          <a:bodyPr/>
          <a:lstStyle/>
          <a:p>
            <a:pPr algn="ctr"/>
            <a:r>
              <a:rPr lang="en-US" dirty="0"/>
              <a:t>Extending the Unit: EDEN - “rock + roll”</a:t>
            </a:r>
          </a:p>
        </p:txBody>
      </p:sp>
      <p:sp>
        <p:nvSpPr>
          <p:cNvPr id="6" name="Content Placeholder 5">
            <a:extLst>
              <a:ext uri="{FF2B5EF4-FFF2-40B4-BE49-F238E27FC236}">
                <a16:creationId xmlns:a16="http://schemas.microsoft.com/office/drawing/2014/main" id="{F1404E1B-32CC-490E-AA44-07FA4984553F}"/>
              </a:ext>
            </a:extLst>
          </p:cNvPr>
          <p:cNvSpPr>
            <a:spLocks noGrp="1"/>
          </p:cNvSpPr>
          <p:nvPr>
            <p:ph sz="half" idx="1"/>
          </p:nvPr>
        </p:nvSpPr>
        <p:spPr>
          <a:xfrm>
            <a:off x="838200" y="1825625"/>
            <a:ext cx="10515600" cy="4351338"/>
          </a:xfrm>
        </p:spPr>
        <p:txBody>
          <a:bodyPr/>
          <a:lstStyle/>
          <a:p>
            <a:pPr algn="ctr"/>
            <a:endParaRPr lang="en-US" dirty="0"/>
          </a:p>
          <a:p>
            <a:pPr algn="ctr"/>
            <a:endParaRPr lang="en-US" dirty="0"/>
          </a:p>
          <a:p>
            <a:pPr algn="ctr"/>
            <a:endParaRPr lang="en-US" dirty="0"/>
          </a:p>
          <a:p>
            <a:pPr marL="0" indent="0" algn="ctr">
              <a:buNone/>
            </a:pPr>
            <a:endParaRPr lang="en-US" dirty="0"/>
          </a:p>
          <a:p>
            <a:pPr marL="0" indent="0" algn="ctr">
              <a:buNone/>
            </a:pPr>
            <a:r>
              <a:rPr lang="en-US" dirty="0">
                <a:hlinkClick r:id="rId3"/>
              </a:rPr>
              <a:t>EDEN - "rock + roll"</a:t>
            </a:r>
            <a:r>
              <a:rPr lang="en-US" dirty="0"/>
              <a:t> </a:t>
            </a:r>
          </a:p>
        </p:txBody>
      </p:sp>
    </p:spTree>
    <p:extLst>
      <p:ext uri="{BB962C8B-B14F-4D97-AF65-F5344CB8AC3E}">
        <p14:creationId xmlns:p14="http://schemas.microsoft.com/office/powerpoint/2010/main" val="3822282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343</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PowerPoint Presentation</vt:lpstr>
      <vt:lpstr>The Time Keeper By Mitch Albom</vt:lpstr>
      <vt:lpstr>What is Inspirational Literature?</vt:lpstr>
      <vt:lpstr>Focuses of Inspirational Literature</vt:lpstr>
      <vt:lpstr>Introducing the Unit</vt:lpstr>
      <vt:lpstr>Guiding Questions</vt:lpstr>
      <vt:lpstr>PowerPoint Presentation</vt:lpstr>
      <vt:lpstr>Centerpiece</vt:lpstr>
      <vt:lpstr>Extending the Unit: EDEN - “rock + roll”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Alen He</dc:creator>
  <cp:lastModifiedBy>Alen He</cp:lastModifiedBy>
  <cp:revision>12</cp:revision>
  <dcterms:created xsi:type="dcterms:W3CDTF">2017-11-28T03:02:49Z</dcterms:created>
  <dcterms:modified xsi:type="dcterms:W3CDTF">2017-11-28T04:54:46Z</dcterms:modified>
</cp:coreProperties>
</file>