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fntdata" ContentType="application/x-fontdata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18"/>
  </p:notesMasterIdLst>
  <p:sldIdLst>
    <p:sldId id="256" r:id="rId2"/>
    <p:sldId id="257" r:id="rId3"/>
    <p:sldId id="258" r:id="rId4"/>
    <p:sldId id="271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</p:sldIdLst>
  <p:sldSz cx="9144000" cy="5143500" type="screen16x9"/>
  <p:notesSz cx="6858000" cy="9144000"/>
  <p:embeddedFontLst>
    <p:embeddedFont>
      <p:font typeface="Proxima Nova" panose="020B0604020202020204" charset="0"/>
      <p:regular r:id="rId19"/>
      <p:bold r:id="rId20"/>
      <p:italic r:id="rId21"/>
      <p:boldItalic r:id="rId22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2" d="100"/>
          <a:sy n="82" d="100"/>
        </p:scale>
        <p:origin x="830" y="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font" Target="fonts/font3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font" Target="fonts/font2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font" Target="fonts/font1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font" Target="fonts/font4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4" name="Shape 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 sz="1100"/>
            </a:lvl1pPr>
            <a:lvl2pPr lvl="1">
              <a:spcBef>
                <a:spcPts val="0"/>
              </a:spcBef>
              <a:defRPr sz="1100"/>
            </a:lvl2pPr>
            <a:lvl3pPr lvl="2">
              <a:spcBef>
                <a:spcPts val="0"/>
              </a:spcBef>
              <a:defRPr sz="1100"/>
            </a:lvl3pPr>
            <a:lvl4pPr lvl="3">
              <a:spcBef>
                <a:spcPts val="0"/>
              </a:spcBef>
              <a:defRPr sz="1100"/>
            </a:lvl4pPr>
            <a:lvl5pPr lvl="4">
              <a:spcBef>
                <a:spcPts val="0"/>
              </a:spcBef>
              <a:defRPr sz="1100"/>
            </a:lvl5pPr>
            <a:lvl6pPr lvl="5">
              <a:spcBef>
                <a:spcPts val="0"/>
              </a:spcBef>
              <a:defRPr sz="1100"/>
            </a:lvl6pPr>
            <a:lvl7pPr lvl="6">
              <a:spcBef>
                <a:spcPts val="0"/>
              </a:spcBef>
              <a:defRPr sz="1100"/>
            </a:lvl7pPr>
            <a:lvl8pPr lvl="7">
              <a:spcBef>
                <a:spcPts val="0"/>
              </a:spcBef>
              <a:defRPr sz="1100"/>
            </a:lvl8pPr>
            <a:lvl9pPr lvl="8">
              <a:spcBef>
                <a:spcPts val="0"/>
              </a:spcBef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370522800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Shape 56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7" name="Shape 5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89937573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Shape 124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5" name="Shape 12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39004089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Shape 130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1" name="Shape 13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22917641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Shape 136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7" name="Shape 13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9828573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Shape 14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3" name="Shape 14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10181408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Shape 147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8" name="Shape 14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69462268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Shape 15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3" name="Shape 15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57849300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Shape 6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3" name="Shape 6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10639040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Shape 70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1" name="Shape 7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7403961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Shape 77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8" name="Shape 7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46438760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Shape 8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4" name="Shape 8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40677307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15835980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Shape 10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2" name="Shape 10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84071921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Shape 107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8" name="Shape 10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2751878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Shape 118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9" name="Shape 11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4718628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bg>
      <p:bgPr>
        <a:solidFill>
          <a:schemeClr val="dk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Shape 10"/>
          <p:cNvCxnSpPr/>
          <p:nvPr/>
        </p:nvCxnSpPr>
        <p:spPr>
          <a:xfrm>
            <a:off x="0" y="2998150"/>
            <a:ext cx="9144000" cy="0"/>
          </a:xfrm>
          <a:prstGeom prst="straightConnector1">
            <a:avLst/>
          </a:prstGeom>
          <a:noFill/>
          <a:ln w="19050" cap="flat" cmpd="sng">
            <a:solidFill>
              <a:schemeClr val="lt2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11" name="Shape 11"/>
          <p:cNvSpPr txBox="1">
            <a:spLocks noGrp="1"/>
          </p:cNvSpPr>
          <p:nvPr>
            <p:ph type="ctrTitle"/>
          </p:nvPr>
        </p:nvSpPr>
        <p:spPr>
          <a:xfrm>
            <a:off x="510450" y="1257300"/>
            <a:ext cx="8123100" cy="15885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lvl="0">
              <a:spcBef>
                <a:spcPts val="0"/>
              </a:spcBef>
              <a:buClr>
                <a:schemeClr val="lt1"/>
              </a:buClr>
              <a:buSzPct val="100000"/>
              <a:defRPr sz="48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buClr>
                <a:schemeClr val="lt1"/>
              </a:buClr>
              <a:buSzPct val="100000"/>
              <a:defRPr sz="48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buClr>
                <a:schemeClr val="lt1"/>
              </a:buClr>
              <a:buSzPct val="100000"/>
              <a:defRPr sz="48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buClr>
                <a:schemeClr val="lt1"/>
              </a:buClr>
              <a:buSzPct val="100000"/>
              <a:defRPr sz="48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buClr>
                <a:schemeClr val="lt1"/>
              </a:buClr>
              <a:buSzPct val="100000"/>
              <a:defRPr sz="48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buClr>
                <a:schemeClr val="lt1"/>
              </a:buClr>
              <a:buSzPct val="100000"/>
              <a:defRPr sz="48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buClr>
                <a:schemeClr val="lt1"/>
              </a:buClr>
              <a:buSzPct val="100000"/>
              <a:defRPr sz="48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buClr>
                <a:schemeClr val="lt1"/>
              </a:buClr>
              <a:buSzPct val="100000"/>
              <a:defRPr sz="48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buClr>
                <a:schemeClr val="lt1"/>
              </a:buClr>
              <a:buSzPct val="100000"/>
              <a:defRPr sz="48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12" name="Shape 12"/>
          <p:cNvSpPr txBox="1">
            <a:spLocks noGrp="1"/>
          </p:cNvSpPr>
          <p:nvPr>
            <p:ph type="subTitle" idx="1"/>
          </p:nvPr>
        </p:nvSpPr>
        <p:spPr>
          <a:xfrm>
            <a:off x="510450" y="3182312"/>
            <a:ext cx="8123100" cy="6300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None/>
              <a:defRPr sz="2400">
                <a:solidFill>
                  <a:schemeClr val="lt1"/>
                </a:solidFill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None/>
              <a:defRPr sz="2400">
                <a:solidFill>
                  <a:schemeClr val="lt1"/>
                </a:solidFill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None/>
              <a:defRPr sz="2400">
                <a:solidFill>
                  <a:schemeClr val="lt1"/>
                </a:solidFill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None/>
              <a:defRPr sz="2400">
                <a:solidFill>
                  <a:schemeClr val="lt1"/>
                </a:solidFill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None/>
              <a:defRPr sz="2400">
                <a:solidFill>
                  <a:schemeClr val="lt1"/>
                </a:solidFill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None/>
              <a:defRPr sz="2400">
                <a:solidFill>
                  <a:schemeClr val="lt1"/>
                </a:solidFill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None/>
              <a:defRPr sz="2400">
                <a:solidFill>
                  <a:schemeClr val="lt1"/>
                </a:solidFill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None/>
              <a:defRPr sz="2400">
                <a:solidFill>
                  <a:schemeClr val="lt1"/>
                </a:solidFill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None/>
              <a:defRPr sz="24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13" name="Shape 13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>
                <a:solidFill>
                  <a:schemeClr val="lt1"/>
                </a:solidFill>
              </a:rPr>
              <a:t>‹#›</a:t>
            </a:fld>
            <a:endParaRPr lang="en">
              <a:solidFill>
                <a:schemeClr val="lt1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Big number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Shape 49"/>
          <p:cNvSpPr/>
          <p:nvPr/>
        </p:nvSpPr>
        <p:spPr>
          <a:xfrm>
            <a:off x="0" y="5045700"/>
            <a:ext cx="9144000" cy="9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50" name="Shape 50"/>
          <p:cNvSpPr txBox="1">
            <a:spLocks noGrp="1"/>
          </p:cNvSpPr>
          <p:nvPr>
            <p:ph type="title"/>
          </p:nvPr>
        </p:nvSpPr>
        <p:spPr>
          <a:xfrm>
            <a:off x="311700" y="991475"/>
            <a:ext cx="8520600" cy="1917900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 lvl="0" algn="ctr">
              <a:spcBef>
                <a:spcPts val="0"/>
              </a:spcBef>
              <a:buSzPct val="100000"/>
              <a:defRPr sz="14000" b="1"/>
            </a:lvl1pPr>
            <a:lvl2pPr lvl="1" algn="ctr">
              <a:spcBef>
                <a:spcPts val="0"/>
              </a:spcBef>
              <a:buSzPct val="100000"/>
              <a:defRPr sz="14000" b="1"/>
            </a:lvl2pPr>
            <a:lvl3pPr lvl="2" algn="ctr">
              <a:spcBef>
                <a:spcPts val="0"/>
              </a:spcBef>
              <a:buSzPct val="100000"/>
              <a:defRPr sz="14000" b="1"/>
            </a:lvl3pPr>
            <a:lvl4pPr lvl="3" algn="ctr">
              <a:spcBef>
                <a:spcPts val="0"/>
              </a:spcBef>
              <a:buSzPct val="100000"/>
              <a:defRPr sz="14000" b="1"/>
            </a:lvl4pPr>
            <a:lvl5pPr lvl="4" algn="ctr">
              <a:spcBef>
                <a:spcPts val="0"/>
              </a:spcBef>
              <a:buSzPct val="100000"/>
              <a:defRPr sz="14000" b="1"/>
            </a:lvl5pPr>
            <a:lvl6pPr lvl="5" algn="ctr">
              <a:spcBef>
                <a:spcPts val="0"/>
              </a:spcBef>
              <a:buSzPct val="100000"/>
              <a:defRPr sz="14000" b="1"/>
            </a:lvl6pPr>
            <a:lvl7pPr lvl="6" algn="ctr">
              <a:spcBef>
                <a:spcPts val="0"/>
              </a:spcBef>
              <a:buSzPct val="100000"/>
              <a:defRPr sz="14000" b="1"/>
            </a:lvl7pPr>
            <a:lvl8pPr lvl="7" algn="ctr">
              <a:spcBef>
                <a:spcPts val="0"/>
              </a:spcBef>
              <a:buSzPct val="100000"/>
              <a:defRPr sz="14000" b="1"/>
            </a:lvl8pPr>
            <a:lvl9pPr lvl="8" algn="ctr">
              <a:spcBef>
                <a:spcPts val="0"/>
              </a:spcBef>
              <a:buSzPct val="100000"/>
              <a:defRPr sz="14000" b="1"/>
            </a:lvl9pPr>
          </a:lstStyle>
          <a:p>
            <a:endParaRPr/>
          </a:p>
        </p:txBody>
      </p:sp>
      <p:sp>
        <p:nvSpPr>
          <p:cNvPr id="51" name="Shape 51"/>
          <p:cNvSpPr txBox="1">
            <a:spLocks noGrp="1"/>
          </p:cNvSpPr>
          <p:nvPr>
            <p:ph type="body" idx="1"/>
          </p:nvPr>
        </p:nvSpPr>
        <p:spPr>
          <a:xfrm>
            <a:off x="311700" y="3071300"/>
            <a:ext cx="8520600" cy="9018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 algn="ctr">
              <a:spcBef>
                <a:spcPts val="0"/>
              </a:spcBef>
              <a:defRPr/>
            </a:lvl1pPr>
            <a:lvl2pPr lvl="1" algn="ctr">
              <a:spcBef>
                <a:spcPts val="0"/>
              </a:spcBef>
              <a:defRPr/>
            </a:lvl2pPr>
            <a:lvl3pPr lvl="2" algn="ctr">
              <a:spcBef>
                <a:spcPts val="0"/>
              </a:spcBef>
              <a:defRPr/>
            </a:lvl3pPr>
            <a:lvl4pPr lvl="3" algn="ctr">
              <a:spcBef>
                <a:spcPts val="0"/>
              </a:spcBef>
              <a:defRPr/>
            </a:lvl4pPr>
            <a:lvl5pPr lvl="4" algn="ctr">
              <a:spcBef>
                <a:spcPts val="0"/>
              </a:spcBef>
              <a:defRPr/>
            </a:lvl5pPr>
            <a:lvl6pPr lvl="5" algn="ctr">
              <a:spcBef>
                <a:spcPts val="0"/>
              </a:spcBef>
              <a:defRPr/>
            </a:lvl6pPr>
            <a:lvl7pPr lvl="6" algn="ctr">
              <a:spcBef>
                <a:spcPts val="0"/>
              </a:spcBef>
              <a:defRPr/>
            </a:lvl7pPr>
            <a:lvl8pPr lvl="7" algn="ctr">
              <a:spcBef>
                <a:spcPts val="0"/>
              </a:spcBef>
              <a:defRPr/>
            </a:lvl8pPr>
            <a:lvl9pPr lvl="8" algn="ctr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52" name="Shape 52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Shape 54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Section header">
    <p:bg>
      <p:bgPr>
        <a:solidFill>
          <a:schemeClr val="dk1"/>
        </a:solidFill>
        <a:effectLst/>
      </p:bgPr>
    </p:bg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5" name="Shape 15"/>
          <p:cNvCxnSpPr/>
          <p:nvPr/>
        </p:nvCxnSpPr>
        <p:spPr>
          <a:xfrm>
            <a:off x="0" y="2998150"/>
            <a:ext cx="9144000" cy="0"/>
          </a:xfrm>
          <a:prstGeom prst="straightConnector1">
            <a:avLst/>
          </a:prstGeom>
          <a:noFill/>
          <a:ln w="19050" cap="flat" cmpd="sng">
            <a:solidFill>
              <a:schemeClr val="lt2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16" name="Shape 16"/>
          <p:cNvSpPr txBox="1">
            <a:spLocks noGrp="1"/>
          </p:cNvSpPr>
          <p:nvPr>
            <p:ph type="title"/>
          </p:nvPr>
        </p:nvSpPr>
        <p:spPr>
          <a:xfrm>
            <a:off x="510450" y="2057400"/>
            <a:ext cx="8123100" cy="7788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lvl="0">
              <a:spcBef>
                <a:spcPts val="0"/>
              </a:spcBef>
              <a:buClr>
                <a:schemeClr val="lt1"/>
              </a:buClr>
              <a:buSzPct val="100000"/>
              <a:defRPr sz="36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buClr>
                <a:schemeClr val="lt1"/>
              </a:buClr>
              <a:buSzPct val="100000"/>
              <a:defRPr sz="36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buClr>
                <a:schemeClr val="lt1"/>
              </a:buClr>
              <a:buSzPct val="100000"/>
              <a:defRPr sz="36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buClr>
                <a:schemeClr val="lt1"/>
              </a:buClr>
              <a:buSzPct val="100000"/>
              <a:defRPr sz="36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buClr>
                <a:schemeClr val="lt1"/>
              </a:buClr>
              <a:buSzPct val="100000"/>
              <a:defRPr sz="36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buClr>
                <a:schemeClr val="lt1"/>
              </a:buClr>
              <a:buSzPct val="100000"/>
              <a:defRPr sz="36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buClr>
                <a:schemeClr val="lt1"/>
              </a:buClr>
              <a:buSzPct val="100000"/>
              <a:defRPr sz="36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buClr>
                <a:schemeClr val="lt1"/>
              </a:buClr>
              <a:buSzPct val="100000"/>
              <a:defRPr sz="36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buClr>
                <a:schemeClr val="lt1"/>
              </a:buClr>
              <a:buSzPct val="100000"/>
              <a:defRPr sz="36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17" name="Shape 17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>
                <a:solidFill>
                  <a:schemeClr val="lt1"/>
                </a:solidFill>
              </a:rPr>
              <a:t>‹#›</a:t>
            </a:fld>
            <a:endParaRPr lang="en">
              <a:solidFill>
                <a:schemeClr val="lt1"/>
              </a:solidFill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body">
    <p:spTree>
      <p:nvGrpSpPr>
        <p:cNvPr id="1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Shape 19"/>
          <p:cNvSpPr/>
          <p:nvPr/>
        </p:nvSpPr>
        <p:spPr>
          <a:xfrm>
            <a:off x="0" y="5045700"/>
            <a:ext cx="9144000" cy="9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0" name="Shape 20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1" name="Shape 2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2" name="Shape 22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ColTx">
  <p:cSld name="Title and two columns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Shape 2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5" name="Shape 2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buSzPct val="100000"/>
              <a:defRPr sz="1400"/>
            </a:lvl1pPr>
            <a:lvl2pPr lvl="1">
              <a:spcBef>
                <a:spcPts val="0"/>
              </a:spcBef>
              <a:buSzPct val="100000"/>
              <a:defRPr sz="1200"/>
            </a:lvl2pPr>
            <a:lvl3pPr lvl="2">
              <a:spcBef>
                <a:spcPts val="0"/>
              </a:spcBef>
              <a:buSzPct val="100000"/>
              <a:defRPr sz="1200"/>
            </a:lvl3pPr>
            <a:lvl4pPr lvl="3">
              <a:spcBef>
                <a:spcPts val="0"/>
              </a:spcBef>
              <a:buSzPct val="100000"/>
              <a:defRPr sz="1200"/>
            </a:lvl4pPr>
            <a:lvl5pPr lvl="4">
              <a:spcBef>
                <a:spcPts val="0"/>
              </a:spcBef>
              <a:buSzPct val="100000"/>
              <a:defRPr sz="1200"/>
            </a:lvl5pPr>
            <a:lvl6pPr lvl="5">
              <a:spcBef>
                <a:spcPts val="0"/>
              </a:spcBef>
              <a:buSzPct val="100000"/>
              <a:defRPr sz="1200"/>
            </a:lvl6pPr>
            <a:lvl7pPr lvl="6">
              <a:spcBef>
                <a:spcPts val="0"/>
              </a:spcBef>
              <a:buSzPct val="100000"/>
              <a:defRPr sz="1200"/>
            </a:lvl7pPr>
            <a:lvl8pPr lvl="7">
              <a:spcBef>
                <a:spcPts val="0"/>
              </a:spcBef>
              <a:buSzPct val="100000"/>
              <a:defRPr sz="1200"/>
            </a:lvl8pPr>
            <a:lvl9pPr lvl="8">
              <a:spcBef>
                <a:spcPts val="0"/>
              </a:spcBef>
              <a:buSzPct val="100000"/>
              <a:defRPr sz="1200"/>
            </a:lvl9pPr>
          </a:lstStyle>
          <a:p>
            <a:endParaRPr/>
          </a:p>
        </p:txBody>
      </p:sp>
      <p:sp>
        <p:nvSpPr>
          <p:cNvPr id="26" name="Shape 26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buSzPct val="100000"/>
              <a:defRPr sz="1400"/>
            </a:lvl1pPr>
            <a:lvl2pPr lvl="1">
              <a:spcBef>
                <a:spcPts val="0"/>
              </a:spcBef>
              <a:buSzPct val="100000"/>
              <a:defRPr sz="1200"/>
            </a:lvl2pPr>
            <a:lvl3pPr lvl="2">
              <a:spcBef>
                <a:spcPts val="0"/>
              </a:spcBef>
              <a:buSzPct val="100000"/>
              <a:defRPr sz="1200"/>
            </a:lvl3pPr>
            <a:lvl4pPr lvl="3">
              <a:spcBef>
                <a:spcPts val="0"/>
              </a:spcBef>
              <a:buSzPct val="100000"/>
              <a:defRPr sz="1200"/>
            </a:lvl4pPr>
            <a:lvl5pPr lvl="4">
              <a:spcBef>
                <a:spcPts val="0"/>
              </a:spcBef>
              <a:buSzPct val="100000"/>
              <a:defRPr sz="1200"/>
            </a:lvl5pPr>
            <a:lvl6pPr lvl="5">
              <a:spcBef>
                <a:spcPts val="0"/>
              </a:spcBef>
              <a:buSzPct val="100000"/>
              <a:defRPr sz="1200"/>
            </a:lvl6pPr>
            <a:lvl7pPr lvl="6">
              <a:spcBef>
                <a:spcPts val="0"/>
              </a:spcBef>
              <a:buSzPct val="100000"/>
              <a:defRPr sz="1200"/>
            </a:lvl7pPr>
            <a:lvl8pPr lvl="7">
              <a:spcBef>
                <a:spcPts val="0"/>
              </a:spcBef>
              <a:buSzPct val="100000"/>
              <a:defRPr sz="1200"/>
            </a:lvl8pPr>
            <a:lvl9pPr lvl="8">
              <a:spcBef>
                <a:spcPts val="0"/>
              </a:spcBef>
              <a:buSzPct val="100000"/>
              <a:defRPr sz="1200"/>
            </a:lvl9pPr>
          </a:lstStyle>
          <a:p>
            <a:endParaRPr/>
          </a:p>
        </p:txBody>
      </p:sp>
      <p:sp>
        <p:nvSpPr>
          <p:cNvPr id="27" name="Shape 27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30" name="Shape 30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One column text"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lvl="0">
              <a:spcBef>
                <a:spcPts val="0"/>
              </a:spcBef>
              <a:buSzPct val="100000"/>
              <a:defRPr sz="2400"/>
            </a:lvl1pPr>
            <a:lvl2pPr lvl="1">
              <a:spcBef>
                <a:spcPts val="0"/>
              </a:spcBef>
              <a:buSzPct val="100000"/>
              <a:defRPr sz="2400"/>
            </a:lvl2pPr>
            <a:lvl3pPr lvl="2">
              <a:spcBef>
                <a:spcPts val="0"/>
              </a:spcBef>
              <a:buSzPct val="100000"/>
              <a:defRPr sz="2400"/>
            </a:lvl3pPr>
            <a:lvl4pPr lvl="3">
              <a:spcBef>
                <a:spcPts val="0"/>
              </a:spcBef>
              <a:buSzPct val="100000"/>
              <a:defRPr sz="2400"/>
            </a:lvl4pPr>
            <a:lvl5pPr lvl="4">
              <a:spcBef>
                <a:spcPts val="0"/>
              </a:spcBef>
              <a:buSzPct val="100000"/>
              <a:defRPr sz="2400"/>
            </a:lvl5pPr>
            <a:lvl6pPr lvl="5">
              <a:spcBef>
                <a:spcPts val="0"/>
              </a:spcBef>
              <a:buSzPct val="100000"/>
              <a:defRPr sz="2400"/>
            </a:lvl6pPr>
            <a:lvl7pPr lvl="6">
              <a:spcBef>
                <a:spcPts val="0"/>
              </a:spcBef>
              <a:buSzPct val="100000"/>
              <a:defRPr sz="2400"/>
            </a:lvl7pPr>
            <a:lvl8pPr lvl="7">
              <a:spcBef>
                <a:spcPts val="0"/>
              </a:spcBef>
              <a:buSzPct val="100000"/>
              <a:defRPr sz="2400"/>
            </a:lvl8pPr>
            <a:lvl9pPr lvl="8">
              <a:spcBef>
                <a:spcPts val="0"/>
              </a:spcBef>
              <a:buSzPct val="100000"/>
              <a:defRPr sz="2400"/>
            </a:lvl9pPr>
          </a:lstStyle>
          <a:p>
            <a:endParaRPr/>
          </a:p>
        </p:txBody>
      </p:sp>
      <p:sp>
        <p:nvSpPr>
          <p:cNvPr id="33" name="Shape 33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buSzPct val="100000"/>
              <a:defRPr sz="1200"/>
            </a:lvl1pPr>
            <a:lvl2pPr lvl="1">
              <a:spcBef>
                <a:spcPts val="0"/>
              </a:spcBef>
              <a:buSzPct val="100000"/>
              <a:defRPr sz="1200"/>
            </a:lvl2pPr>
            <a:lvl3pPr lvl="2">
              <a:spcBef>
                <a:spcPts val="0"/>
              </a:spcBef>
              <a:buSzPct val="100000"/>
              <a:defRPr sz="1200"/>
            </a:lvl3pPr>
            <a:lvl4pPr lvl="3">
              <a:spcBef>
                <a:spcPts val="0"/>
              </a:spcBef>
              <a:buSzPct val="100000"/>
              <a:defRPr sz="1200"/>
            </a:lvl4pPr>
            <a:lvl5pPr lvl="4">
              <a:spcBef>
                <a:spcPts val="0"/>
              </a:spcBef>
              <a:buSzPct val="100000"/>
              <a:defRPr sz="1200"/>
            </a:lvl5pPr>
            <a:lvl6pPr lvl="5">
              <a:spcBef>
                <a:spcPts val="0"/>
              </a:spcBef>
              <a:buSzPct val="100000"/>
              <a:defRPr sz="1200"/>
            </a:lvl6pPr>
            <a:lvl7pPr lvl="6">
              <a:spcBef>
                <a:spcPts val="0"/>
              </a:spcBef>
              <a:buSzPct val="100000"/>
              <a:defRPr sz="1200"/>
            </a:lvl7pPr>
            <a:lvl8pPr lvl="7">
              <a:spcBef>
                <a:spcPts val="0"/>
              </a:spcBef>
              <a:buSzPct val="100000"/>
              <a:defRPr sz="1200"/>
            </a:lvl8pPr>
            <a:lvl9pPr lvl="8">
              <a:spcBef>
                <a:spcPts val="0"/>
              </a:spcBef>
              <a:buSzPct val="100000"/>
              <a:defRPr sz="1200"/>
            </a:lvl9pPr>
          </a:lstStyle>
          <a:p>
            <a:endParaRPr/>
          </a:p>
        </p:txBody>
      </p:sp>
      <p:sp>
        <p:nvSpPr>
          <p:cNvPr id="34" name="Shape 34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Main point">
    <p:bg>
      <p:bgPr>
        <a:solidFill>
          <a:schemeClr val="lt2"/>
        </a:solidFill>
        <a:effectLst/>
      </p:bgPr>
    </p:bg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Shape 36"/>
          <p:cNvSpPr txBox="1">
            <a:spLocks noGrp="1"/>
          </p:cNvSpPr>
          <p:nvPr>
            <p:ph type="title"/>
          </p:nvPr>
        </p:nvSpPr>
        <p:spPr>
          <a:xfrm>
            <a:off x="490250" y="526350"/>
            <a:ext cx="5797500" cy="4090800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 lvl="0">
              <a:spcBef>
                <a:spcPts val="0"/>
              </a:spcBef>
              <a:buSzPct val="100000"/>
              <a:defRPr sz="4800"/>
            </a:lvl1pPr>
            <a:lvl2pPr lvl="1">
              <a:spcBef>
                <a:spcPts val="0"/>
              </a:spcBef>
              <a:buSzPct val="100000"/>
              <a:defRPr sz="4800"/>
            </a:lvl2pPr>
            <a:lvl3pPr lvl="2">
              <a:spcBef>
                <a:spcPts val="0"/>
              </a:spcBef>
              <a:buSzPct val="100000"/>
              <a:defRPr sz="4800"/>
            </a:lvl3pPr>
            <a:lvl4pPr lvl="3">
              <a:spcBef>
                <a:spcPts val="0"/>
              </a:spcBef>
              <a:buSzPct val="100000"/>
              <a:defRPr sz="4800"/>
            </a:lvl4pPr>
            <a:lvl5pPr lvl="4">
              <a:spcBef>
                <a:spcPts val="0"/>
              </a:spcBef>
              <a:buSzPct val="100000"/>
              <a:defRPr sz="4800"/>
            </a:lvl5pPr>
            <a:lvl6pPr lvl="5">
              <a:spcBef>
                <a:spcPts val="0"/>
              </a:spcBef>
              <a:buSzPct val="100000"/>
              <a:defRPr sz="4800"/>
            </a:lvl6pPr>
            <a:lvl7pPr lvl="6">
              <a:spcBef>
                <a:spcPts val="0"/>
              </a:spcBef>
              <a:buSzPct val="100000"/>
              <a:defRPr sz="4800"/>
            </a:lvl7pPr>
            <a:lvl8pPr lvl="7">
              <a:spcBef>
                <a:spcPts val="0"/>
              </a:spcBef>
              <a:buSzPct val="100000"/>
              <a:defRPr sz="4800"/>
            </a:lvl8pPr>
            <a:lvl9pPr lvl="8">
              <a:spcBef>
                <a:spcPts val="0"/>
              </a:spcBef>
              <a:buSzPct val="100000"/>
              <a:defRPr sz="4800"/>
            </a:lvl9pPr>
          </a:lstStyle>
          <a:p>
            <a:endParaRPr/>
          </a:p>
        </p:txBody>
      </p:sp>
      <p:sp>
        <p:nvSpPr>
          <p:cNvPr id="37" name="Shape 37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Section title and description">
    <p:spTree>
      <p:nvGrpSpPr>
        <p:cNvPr id="1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Shape 39"/>
          <p:cNvSpPr/>
          <p:nvPr/>
        </p:nvSpPr>
        <p:spPr>
          <a:xfrm>
            <a:off x="4572000" y="75"/>
            <a:ext cx="4572000" cy="51435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cxnSp>
        <p:nvCxnSpPr>
          <p:cNvPr id="40" name="Shape 40"/>
          <p:cNvCxnSpPr/>
          <p:nvPr/>
        </p:nvCxnSpPr>
        <p:spPr>
          <a:xfrm>
            <a:off x="5029675" y="4495500"/>
            <a:ext cx="468300" cy="0"/>
          </a:xfrm>
          <a:prstGeom prst="straightConnector1">
            <a:avLst/>
          </a:prstGeom>
          <a:noFill/>
          <a:ln w="19050" cap="flat" cmpd="sng">
            <a:solidFill>
              <a:schemeClr val="lt2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41" name="Shape 41"/>
          <p:cNvSpPr txBox="1">
            <a:spLocks noGrp="1"/>
          </p:cNvSpPr>
          <p:nvPr>
            <p:ph type="title"/>
          </p:nvPr>
        </p:nvSpPr>
        <p:spPr>
          <a:xfrm>
            <a:off x="265500" y="1205825"/>
            <a:ext cx="4045200" cy="15096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lvl="0" algn="ctr">
              <a:spcBef>
                <a:spcPts val="0"/>
              </a:spcBef>
              <a:buSzPct val="100000"/>
              <a:defRPr sz="4200"/>
            </a:lvl1pPr>
            <a:lvl2pPr lvl="1" algn="ctr">
              <a:spcBef>
                <a:spcPts val="0"/>
              </a:spcBef>
              <a:buSzPct val="100000"/>
              <a:defRPr sz="4200"/>
            </a:lvl2pPr>
            <a:lvl3pPr lvl="2" algn="ctr">
              <a:spcBef>
                <a:spcPts val="0"/>
              </a:spcBef>
              <a:buSzPct val="100000"/>
              <a:defRPr sz="4200"/>
            </a:lvl3pPr>
            <a:lvl4pPr lvl="3" algn="ctr">
              <a:spcBef>
                <a:spcPts val="0"/>
              </a:spcBef>
              <a:buSzPct val="100000"/>
              <a:defRPr sz="4200"/>
            </a:lvl4pPr>
            <a:lvl5pPr lvl="4" algn="ctr">
              <a:spcBef>
                <a:spcPts val="0"/>
              </a:spcBef>
              <a:buSzPct val="100000"/>
              <a:defRPr sz="4200"/>
            </a:lvl5pPr>
            <a:lvl6pPr lvl="5" algn="ctr">
              <a:spcBef>
                <a:spcPts val="0"/>
              </a:spcBef>
              <a:buSzPct val="100000"/>
              <a:defRPr sz="4200"/>
            </a:lvl6pPr>
            <a:lvl7pPr lvl="6" algn="ctr">
              <a:spcBef>
                <a:spcPts val="0"/>
              </a:spcBef>
              <a:buSzPct val="100000"/>
              <a:defRPr sz="4200"/>
            </a:lvl7pPr>
            <a:lvl8pPr lvl="7" algn="ctr">
              <a:spcBef>
                <a:spcPts val="0"/>
              </a:spcBef>
              <a:buSzPct val="100000"/>
              <a:defRPr sz="4200"/>
            </a:lvl8pPr>
            <a:lvl9pPr lvl="8" algn="ctr">
              <a:spcBef>
                <a:spcPts val="0"/>
              </a:spcBef>
              <a:buSzPct val="100000"/>
              <a:defRPr sz="4200"/>
            </a:lvl9pPr>
          </a:lstStyle>
          <a:p>
            <a:endParaRPr/>
          </a:p>
        </p:txBody>
      </p:sp>
      <p:sp>
        <p:nvSpPr>
          <p:cNvPr id="42" name="Shape 42"/>
          <p:cNvSpPr txBox="1">
            <a:spLocks noGrp="1"/>
          </p:cNvSpPr>
          <p:nvPr>
            <p:ph type="subTitle" idx="1"/>
          </p:nvPr>
        </p:nvSpPr>
        <p:spPr>
          <a:xfrm>
            <a:off x="265500" y="2769000"/>
            <a:ext cx="4045200" cy="13455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9pPr>
          </a:lstStyle>
          <a:p>
            <a:endParaRPr/>
          </a:p>
        </p:txBody>
      </p:sp>
      <p:sp>
        <p:nvSpPr>
          <p:cNvPr id="43" name="Shape 43"/>
          <p:cNvSpPr txBox="1">
            <a:spLocks noGrp="1"/>
          </p:cNvSpPr>
          <p:nvPr>
            <p:ph type="body" idx="2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 lvl="0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44" name="Shape 44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>
                <a:solidFill>
                  <a:schemeClr val="lt1"/>
                </a:solidFill>
              </a:rPr>
              <a:t>‹#›</a:t>
            </a:fld>
            <a:endParaRPr lang="en">
              <a:solidFill>
                <a:schemeClr val="lt1"/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Caption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Shape 46"/>
          <p:cNvSpPr txBox="1">
            <a:spLocks noGrp="1"/>
          </p:cNvSpPr>
          <p:nvPr>
            <p:ph type="body" idx="1"/>
          </p:nvPr>
        </p:nvSpPr>
        <p:spPr>
          <a:xfrm>
            <a:off x="311700" y="4236825"/>
            <a:ext cx="5998800" cy="598800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1pPr>
          </a:lstStyle>
          <a:p>
            <a:endParaRPr/>
          </a:p>
        </p:txBody>
      </p:sp>
      <p:sp>
        <p:nvSpPr>
          <p:cNvPr id="47" name="Shape 47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buClr>
                <a:schemeClr val="dk1"/>
              </a:buClr>
              <a:buSzPct val="100000"/>
              <a:buFont typeface="Proxima Nova"/>
              <a:buNone/>
              <a:defRPr sz="28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1pPr>
            <a:lvl2pPr lvl="1">
              <a:spcBef>
                <a:spcPts val="0"/>
              </a:spcBef>
              <a:buClr>
                <a:schemeClr val="dk1"/>
              </a:buClr>
              <a:buSzPct val="100000"/>
              <a:buFont typeface="Proxima Nova"/>
              <a:buNone/>
              <a:defRPr sz="28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2pPr>
            <a:lvl3pPr lvl="2">
              <a:spcBef>
                <a:spcPts val="0"/>
              </a:spcBef>
              <a:buClr>
                <a:schemeClr val="dk1"/>
              </a:buClr>
              <a:buSzPct val="100000"/>
              <a:buFont typeface="Proxima Nova"/>
              <a:buNone/>
              <a:defRPr sz="28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3pPr>
            <a:lvl4pPr lvl="3">
              <a:spcBef>
                <a:spcPts val="0"/>
              </a:spcBef>
              <a:buClr>
                <a:schemeClr val="dk1"/>
              </a:buClr>
              <a:buSzPct val="100000"/>
              <a:buFont typeface="Proxima Nova"/>
              <a:buNone/>
              <a:defRPr sz="28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4pPr>
            <a:lvl5pPr lvl="4">
              <a:spcBef>
                <a:spcPts val="0"/>
              </a:spcBef>
              <a:buClr>
                <a:schemeClr val="dk1"/>
              </a:buClr>
              <a:buSzPct val="100000"/>
              <a:buFont typeface="Proxima Nova"/>
              <a:buNone/>
              <a:defRPr sz="28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5pPr>
            <a:lvl6pPr lvl="5">
              <a:spcBef>
                <a:spcPts val="0"/>
              </a:spcBef>
              <a:buClr>
                <a:schemeClr val="dk1"/>
              </a:buClr>
              <a:buSzPct val="100000"/>
              <a:buFont typeface="Proxima Nova"/>
              <a:buNone/>
              <a:defRPr sz="28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6pPr>
            <a:lvl7pPr lvl="6">
              <a:spcBef>
                <a:spcPts val="0"/>
              </a:spcBef>
              <a:buClr>
                <a:schemeClr val="dk1"/>
              </a:buClr>
              <a:buSzPct val="100000"/>
              <a:buFont typeface="Proxima Nova"/>
              <a:buNone/>
              <a:defRPr sz="28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7pPr>
            <a:lvl8pPr lvl="7">
              <a:spcBef>
                <a:spcPts val="0"/>
              </a:spcBef>
              <a:buClr>
                <a:schemeClr val="dk1"/>
              </a:buClr>
              <a:buSzPct val="100000"/>
              <a:buFont typeface="Proxima Nova"/>
              <a:buNone/>
              <a:defRPr sz="28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8pPr>
            <a:lvl9pPr lvl="8">
              <a:spcBef>
                <a:spcPts val="0"/>
              </a:spcBef>
              <a:buClr>
                <a:schemeClr val="dk1"/>
              </a:buClr>
              <a:buSzPct val="100000"/>
              <a:buFont typeface="Proxima Nova"/>
              <a:buNone/>
              <a:defRPr sz="28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accent3"/>
              </a:buClr>
              <a:buSzPct val="100000"/>
              <a:buFont typeface="Proxima Nova"/>
              <a:defRPr sz="1800"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defRPr>
            </a:lvl1pPr>
            <a:lvl2pPr lvl="1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accent3"/>
              </a:buClr>
              <a:buFont typeface="Proxima Nova"/>
              <a:defRPr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defRPr>
            </a:lvl2pPr>
            <a:lvl3pPr lvl="2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accent3"/>
              </a:buClr>
              <a:buFont typeface="Proxima Nova"/>
              <a:defRPr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defRPr>
            </a:lvl3pPr>
            <a:lvl4pPr lvl="3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accent3"/>
              </a:buClr>
              <a:buFont typeface="Proxima Nova"/>
              <a:defRPr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defRPr>
            </a:lvl4pPr>
            <a:lvl5pPr lvl="4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accent3"/>
              </a:buClr>
              <a:buFont typeface="Proxima Nova"/>
              <a:defRPr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defRPr>
            </a:lvl5pPr>
            <a:lvl6pPr lvl="5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accent3"/>
              </a:buClr>
              <a:buFont typeface="Proxima Nova"/>
              <a:defRPr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defRPr>
            </a:lvl6pPr>
            <a:lvl7pPr lvl="6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accent3"/>
              </a:buClr>
              <a:buFont typeface="Proxima Nova"/>
              <a:defRPr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defRPr>
            </a:lvl7pPr>
            <a:lvl8pPr lvl="7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accent3"/>
              </a:buClr>
              <a:buFont typeface="Proxima Nova"/>
              <a:defRPr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defRPr>
            </a:lvl8pPr>
            <a:lvl9pPr lvl="8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accent3"/>
              </a:buClr>
              <a:buFont typeface="Proxima Nova"/>
              <a:defRPr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defRPr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r">
              <a:spcBef>
                <a:spcPts val="0"/>
              </a:spcBef>
              <a:buNone/>
            </a:pPr>
            <a:fld id="{00000000-1234-1234-1234-123412341234}" type="slidenum">
              <a:rPr lang="en" sz="10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rPr>
              <a:t>‹#›</a:t>
            </a:fld>
            <a:endParaRPr lang="en" sz="1000">
              <a:solidFill>
                <a:schemeClr val="dk1"/>
              </a:solidFill>
              <a:latin typeface="Proxima Nova"/>
              <a:ea typeface="Proxima Nova"/>
              <a:cs typeface="Proxima Nova"/>
              <a:sym typeface="Proxima Nova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oogle.com/search?q=the+hunger+games&amp;biw=1208&amp;bih=530&amp;source=lnms&amp;tbm=isch&amp;sa=X&amp;ved=0ahUKEwid3JLZsMzQAhUQ1GMKHY_BAe0Q_AUIBigB#imgrc=pjyPGMjUkgdy9M%3A" TargetMode="Externa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Relationship Id="rId4" Type="http://schemas.openxmlformats.org/officeDocument/2006/relationships/hyperlink" Target="https://www.google.com/search?q=the+woman+warrior+by+maxine+hong+kingston&amp;biw=1208&amp;bih=530&amp;source=lnms&amp;tbm=isch&amp;sa=X&amp;sqi=2&amp;ved=0ahUKEwioqbzXsczQAhUY4WMKHQoGCUUQ_AUIBygC#imgrc=6SMkc91Scdxg3M%3A" TargetMode="Externa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oogle.com/search?q=island+of+the+blue+dolphins&amp;biw=1208&amp;bih=530&amp;source=lnms&amp;tbm=isch&amp;sa=X&amp;ved=0ahUKEwjzo7OYuszQAhVDzmMKHevaCvoQ_AUIBigB#imgrc=V5BBMD2mD2YlYM%3A" TargetMode="Externa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Relationship Id="rId4" Type="http://schemas.openxmlformats.org/officeDocument/2006/relationships/hyperlink" Target="https://www.google.com/search?q=harry+potter&amp;biw=1455&amp;bih=638&amp;source=lnms&amp;tbm=isch&amp;sa=X&amp;ved=0ahUKEwipkLqVu8zQAhUL3GMKHTj3DEYQ_AUIBigB#tbm=isch&amp;q=harry+potter+books&amp;imgrc=hWDH13GNzk78dM%3A" TargetMode="Externa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oogle.com/search?q=the+yellow+wallpaper+by+charlotte+perkins+gilman&amp;biw=1208&amp;bih=530&amp;source=lnms&amp;tbm=isch&amp;sa=X&amp;ved=0ahUKEwiPgLi7qczQAhXqqVQKHbfqCEAQ_AUICSgE#imgdii=09wWoMPonqOZNM%3A%3B09wWoMPonqOZNM%3A%3Bq2ve8IZrWOyqHM%3A&amp;imgrc=09wWoMPonqOZNM%3A" TargetMode="Externa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.xml"/><Relationship Id="rId4" Type="http://schemas.openxmlformats.org/officeDocument/2006/relationships/hyperlink" Target="https://www.google.com/search?q=speak&amp;biw=1208&amp;bih=530&amp;source=lnms&amp;tbm=isch&amp;sa=X&amp;ved=0ahUKEwiQhYr-qczQAhXmwVQKHQmoC4wQ_AUIBygC#tbm=isch&amp;q=speak+laurie+halse+anderson&amp;imgrc=B0n4vU_Hb77ejM%3A" TargetMode="Externa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://img01.deviantart.net/da71/i/2009/327/f/d/the_yellow_wallpaper_by_fit51391.jpg" TargetMode="Externa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3.xml"/><Relationship Id="rId5" Type="http://schemas.openxmlformats.org/officeDocument/2006/relationships/hyperlink" Target="https://www.google.com/search?q=speak&amp;biw=1208&amp;bih=530&amp;source=lnms&amp;tbm=isch&amp;sa=X&amp;ved=0ahUKEwiQhYr-qczQAhXmwVQKHQmoC4wQ_AUIBygC#tbm=isch&amp;q=speak+laurie+halse+anderson&amp;imgrc=B0n4vU_Hb77ejM%3A" TargetMode="External"/><Relationship Id="rId4" Type="http://schemas.openxmlformats.org/officeDocument/2006/relationships/hyperlink" Target="https://www.google.com/search?q=the+yellow+wallpaper+by+charlotte+perkins+gilman&amp;biw=1208&amp;bih=530&amp;tbm=isch&amp;source=lnms&amp;sa=X&amp;ved=0ahUKEwj8oN6Mp8zQAhUIh1QKHa4HCWMQ_AUIowIoAQ#imgrc=6fhVnlcjXii0bM%3A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2.jp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uPHKkewD1G0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3.jp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6.jpg"/><Relationship Id="rId4" Type="http://schemas.openxmlformats.org/officeDocument/2006/relationships/image" Target="../media/image5.jp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10.jpg"/><Relationship Id="rId4" Type="http://schemas.openxmlformats.org/officeDocument/2006/relationships/image" Target="../media/image9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Shape 59"/>
          <p:cNvSpPr txBox="1">
            <a:spLocks noGrp="1"/>
          </p:cNvSpPr>
          <p:nvPr>
            <p:ph type="ctrTitle"/>
          </p:nvPr>
        </p:nvSpPr>
        <p:spPr>
          <a:xfrm>
            <a:off x="510450" y="1257300"/>
            <a:ext cx="8123100" cy="15885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Female Roles in Literature </a:t>
            </a:r>
          </a:p>
        </p:txBody>
      </p:sp>
      <p:sp>
        <p:nvSpPr>
          <p:cNvPr id="60" name="Shape 60"/>
          <p:cNvSpPr txBox="1">
            <a:spLocks noGrp="1"/>
          </p:cNvSpPr>
          <p:nvPr>
            <p:ph type="subTitle" idx="1"/>
          </p:nvPr>
        </p:nvSpPr>
        <p:spPr>
          <a:xfrm>
            <a:off x="510450" y="3182312"/>
            <a:ext cx="8123100" cy="6300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Stephanie Visaya 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Shape 121"/>
          <p:cNvSpPr txBox="1">
            <a:spLocks noGrp="1"/>
          </p:cNvSpPr>
          <p:nvPr>
            <p:ph type="title"/>
          </p:nvPr>
        </p:nvSpPr>
        <p:spPr>
          <a:xfrm>
            <a:off x="311700" y="193099"/>
            <a:ext cx="8520600" cy="5727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 dirty="0"/>
              <a:t>Relating to Students - Book Talk presentations</a:t>
            </a:r>
          </a:p>
        </p:txBody>
      </p:sp>
      <p:sp>
        <p:nvSpPr>
          <p:cNvPr id="122" name="Shape 122"/>
          <p:cNvSpPr txBox="1">
            <a:spLocks noGrp="1"/>
          </p:cNvSpPr>
          <p:nvPr>
            <p:ph type="body" idx="1"/>
          </p:nvPr>
        </p:nvSpPr>
        <p:spPr>
          <a:xfrm>
            <a:off x="311700" y="821238"/>
            <a:ext cx="8520600" cy="34164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 i="1" dirty="0"/>
              <a:t>Allana: The First Adventure - </a:t>
            </a:r>
            <a:r>
              <a:rPr lang="en" dirty="0"/>
              <a:t>Tamora Pierce</a:t>
            </a:r>
          </a:p>
          <a:p>
            <a:pPr lvl="0">
              <a:spcBef>
                <a:spcPts val="0"/>
              </a:spcBef>
              <a:buNone/>
            </a:pPr>
            <a:r>
              <a:rPr lang="en" dirty="0"/>
              <a:t>	Themes of gender stereotypes, patriarchal society, bullying. (Fantasy </a:t>
            </a:r>
            <a:r>
              <a:rPr lang="en" dirty="0" smtClean="0"/>
              <a:t>	genre</a:t>
            </a:r>
            <a:r>
              <a:rPr lang="en" dirty="0"/>
              <a:t>)</a:t>
            </a:r>
          </a:p>
          <a:p>
            <a:pPr lvl="0">
              <a:spcBef>
                <a:spcPts val="0"/>
              </a:spcBef>
              <a:buNone/>
            </a:pPr>
            <a:r>
              <a:rPr lang="en" i="1" dirty="0"/>
              <a:t>The Secret Life of Bees - </a:t>
            </a:r>
            <a:r>
              <a:rPr lang="en" dirty="0"/>
              <a:t>Sue Monk Kidd</a:t>
            </a:r>
          </a:p>
          <a:p>
            <a:pPr lvl="0">
              <a:spcBef>
                <a:spcPts val="0"/>
              </a:spcBef>
              <a:buNone/>
            </a:pPr>
            <a:r>
              <a:rPr lang="en" dirty="0"/>
              <a:t>	Theme of finding female identity without female role model. </a:t>
            </a:r>
          </a:p>
          <a:p>
            <a:pPr lvl="0">
              <a:spcBef>
                <a:spcPts val="0"/>
              </a:spcBef>
              <a:buNone/>
            </a:pPr>
            <a:r>
              <a:rPr lang="en" dirty="0"/>
              <a:t>Other examples: </a:t>
            </a:r>
          </a:p>
          <a:p>
            <a:pPr lvl="0">
              <a:spcBef>
                <a:spcPts val="0"/>
              </a:spcBef>
              <a:buNone/>
            </a:pPr>
            <a:r>
              <a:rPr lang="en" i="1" dirty="0"/>
              <a:t>White Oleander - </a:t>
            </a:r>
            <a:r>
              <a:rPr lang="en" dirty="0"/>
              <a:t>Janet Fitch 1999</a:t>
            </a:r>
          </a:p>
          <a:p>
            <a:pPr lvl="0">
              <a:spcBef>
                <a:spcPts val="0"/>
              </a:spcBef>
              <a:buNone/>
            </a:pPr>
            <a:r>
              <a:rPr lang="en" dirty="0"/>
              <a:t>	Themes of teenage struggles such as being an orphan, suicide, sex, </a:t>
            </a:r>
            <a:r>
              <a:rPr lang="en" dirty="0" smtClean="0"/>
              <a:t>	drugs</a:t>
            </a:r>
            <a:r>
              <a:rPr lang="en" dirty="0"/>
              <a:t>. 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Shape 127"/>
          <p:cNvSpPr txBox="1">
            <a:spLocks noGrp="1"/>
          </p:cNvSpPr>
          <p:nvPr>
            <p:ph type="title"/>
          </p:nvPr>
        </p:nvSpPr>
        <p:spPr>
          <a:xfrm>
            <a:off x="311700" y="20482"/>
            <a:ext cx="8520600" cy="5727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 dirty="0"/>
              <a:t>What about the boys? </a:t>
            </a:r>
          </a:p>
        </p:txBody>
      </p:sp>
      <p:sp>
        <p:nvSpPr>
          <p:cNvPr id="128" name="Shape 128"/>
          <p:cNvSpPr txBox="1">
            <a:spLocks noGrp="1"/>
          </p:cNvSpPr>
          <p:nvPr>
            <p:ph type="body" idx="1"/>
          </p:nvPr>
        </p:nvSpPr>
        <p:spPr>
          <a:xfrm>
            <a:off x="311700" y="546529"/>
            <a:ext cx="8520600" cy="34164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 dirty="0"/>
              <a:t>Encourage </a:t>
            </a:r>
            <a:r>
              <a:rPr lang="en" dirty="0" smtClean="0"/>
              <a:t>students</a:t>
            </a:r>
            <a:r>
              <a:rPr lang="en" dirty="0" smtClean="0"/>
              <a:t> </a:t>
            </a:r>
            <a:r>
              <a:rPr lang="en" dirty="0"/>
              <a:t>to use the same principles of Feminist Theory of challenging traditional roles of men. </a:t>
            </a:r>
          </a:p>
          <a:p>
            <a:pPr lvl="0">
              <a:spcBef>
                <a:spcPts val="0"/>
              </a:spcBef>
              <a:buNone/>
            </a:pPr>
            <a:r>
              <a:rPr lang="en" dirty="0"/>
              <a:t>Have all students write and explore issues of rhetoric:</a:t>
            </a:r>
          </a:p>
          <a:p>
            <a:pPr lvl="0">
              <a:spcBef>
                <a:spcPts val="0"/>
              </a:spcBef>
              <a:buNone/>
            </a:pPr>
            <a:r>
              <a:rPr lang="en" b="1" dirty="0" smtClean="0"/>
              <a:t>	“</a:t>
            </a:r>
            <a:r>
              <a:rPr lang="en" b="1" dirty="0"/>
              <a:t>Man up!”		</a:t>
            </a:r>
            <a:r>
              <a:rPr lang="en" b="1" dirty="0" smtClean="0"/>
              <a:t>“</a:t>
            </a:r>
            <a:r>
              <a:rPr lang="en" b="1" dirty="0"/>
              <a:t>Stop being such a girl”</a:t>
            </a:r>
          </a:p>
          <a:p>
            <a:pPr lvl="0">
              <a:spcBef>
                <a:spcPts val="0"/>
              </a:spcBef>
              <a:buNone/>
            </a:pPr>
            <a:r>
              <a:rPr lang="en" b="1" dirty="0"/>
              <a:t>	“Be a man!”		</a:t>
            </a:r>
            <a:r>
              <a:rPr lang="en" b="1" dirty="0" smtClean="0"/>
              <a:t>“</a:t>
            </a:r>
            <a:r>
              <a:rPr lang="en" b="1" dirty="0"/>
              <a:t>Don’t be a pussy”</a:t>
            </a:r>
          </a:p>
          <a:p>
            <a:pPr lvl="0">
              <a:spcBef>
                <a:spcPts val="0"/>
              </a:spcBef>
              <a:buNone/>
            </a:pPr>
            <a:r>
              <a:rPr lang="en" b="1" dirty="0"/>
              <a:t>	</a:t>
            </a:r>
            <a:r>
              <a:rPr lang="en" b="1" dirty="0" smtClean="0"/>
              <a:t>“</a:t>
            </a:r>
            <a:r>
              <a:rPr lang="en" b="1" dirty="0"/>
              <a:t>Boys don’t cry!”		</a:t>
            </a:r>
            <a:r>
              <a:rPr lang="en" b="1" dirty="0" smtClean="0"/>
              <a:t>“</a:t>
            </a:r>
            <a:r>
              <a:rPr lang="en" b="1" dirty="0"/>
              <a:t>Don’t be a bitch”</a:t>
            </a:r>
          </a:p>
          <a:p>
            <a:pPr lvl="0">
              <a:spcBef>
                <a:spcPts val="0"/>
              </a:spcBef>
              <a:buNone/>
            </a:pPr>
            <a:r>
              <a:rPr lang="en" dirty="0"/>
              <a:t>Have them come up with their own examples, and discuss why these are so commonly said. Also have them discuss how these are hurtful, perpetuating stereotypes.</a:t>
            </a:r>
          </a:p>
          <a:p>
            <a:pPr marL="457200" lvl="0" indent="457200">
              <a:spcBef>
                <a:spcPts val="0"/>
              </a:spcBef>
              <a:buNone/>
            </a:pPr>
            <a:r>
              <a:rPr lang="en" dirty="0"/>
              <a:t>             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Shape 133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Classroom Writing </a:t>
            </a:r>
          </a:p>
        </p:txBody>
      </p:sp>
      <p:sp>
        <p:nvSpPr>
          <p:cNvPr id="134" name="Shape 13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Examples in the real world: </a:t>
            </a:r>
          </a:p>
          <a:p>
            <a:pPr lvl="0" rtl="0">
              <a:spcBef>
                <a:spcPts val="0"/>
              </a:spcBef>
              <a:buNone/>
            </a:pPr>
            <a:r>
              <a:rPr lang="en"/>
              <a:t>First have students write career paths they want to explore. </a:t>
            </a:r>
          </a:p>
          <a:p>
            <a:pPr lvl="0" rtl="0">
              <a:spcBef>
                <a:spcPts val="0"/>
              </a:spcBef>
              <a:buNone/>
            </a:pPr>
            <a:r>
              <a:rPr lang="en"/>
              <a:t>Then, have students discuss or write about careers they think only men or women can do? Why is this? </a:t>
            </a:r>
          </a:p>
          <a:p>
            <a:pPr lvl="0" rtl="0">
              <a:spcBef>
                <a:spcPts val="0"/>
              </a:spcBef>
              <a:buNone/>
            </a:pPr>
            <a:r>
              <a:rPr lang="en"/>
              <a:t>	Idea starters: Nurses. Presidency. Stay-At-Home-Mom.  </a:t>
            </a:r>
          </a:p>
          <a:p>
            <a:pPr marL="457200" lvl="0" indent="0" rtl="0">
              <a:spcBef>
                <a:spcPts val="0"/>
              </a:spcBef>
              <a:buNone/>
            </a:pPr>
            <a:r>
              <a:rPr lang="en"/>
              <a:t>Group activity: Each group takes a given career and discusses the gender stereotype behind them, then shares as a class or as a presentation.  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Shape 139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Works Cited </a:t>
            </a:r>
          </a:p>
        </p:txBody>
      </p:sp>
      <p:sp>
        <p:nvSpPr>
          <p:cNvPr id="140" name="Shape 140"/>
          <p:cNvSpPr txBox="1">
            <a:spLocks noGrp="1"/>
          </p:cNvSpPr>
          <p:nvPr>
            <p:ph type="body" idx="1"/>
          </p:nvPr>
        </p:nvSpPr>
        <p:spPr>
          <a:xfrm>
            <a:off x="311700" y="1017725"/>
            <a:ext cx="8520600" cy="34164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Collins, Suzanne. </a:t>
            </a:r>
            <a:r>
              <a:rPr lang="en" i="1"/>
              <a:t>The Hunger Games. </a:t>
            </a:r>
            <a:r>
              <a:rPr lang="en"/>
              <a:t>Web image. </a:t>
            </a:r>
          </a:p>
          <a:p>
            <a:pPr lvl="0">
              <a:spcBef>
                <a:spcPts val="0"/>
              </a:spcBef>
              <a:buNone/>
            </a:pPr>
            <a:r>
              <a:rPr lang="en" u="sng">
                <a:solidFill>
                  <a:schemeClr val="hlink"/>
                </a:solidFill>
                <a:hlinkClick r:id="rId3"/>
              </a:rPr>
              <a:t>https://www.google.com/search?q=the+hunger+games&amp;biw=1208&amp;bih=530&amp;source=lnms&amp;tbm=isch&amp;sa=X&amp;ved=0ahUKEwid3JLZsMzQAhUQ1GMKHY_BAe0Q_AUIBigB#imgrc=pjyPGMjUkgdy9M%3A</a:t>
            </a:r>
          </a:p>
          <a:p>
            <a:pPr lvl="0">
              <a:spcBef>
                <a:spcPts val="0"/>
              </a:spcBef>
              <a:buNone/>
            </a:pPr>
            <a:r>
              <a:rPr lang="en"/>
              <a:t>Cover womanwarrior.jpg. First edition. Author, Maxine Hong Kingston.</a:t>
            </a:r>
          </a:p>
          <a:p>
            <a:pPr lvl="0">
              <a:spcBef>
                <a:spcPts val="0"/>
              </a:spcBef>
              <a:buNone/>
            </a:pPr>
            <a:r>
              <a:rPr lang="en" u="sng">
                <a:solidFill>
                  <a:schemeClr val="hlink"/>
                </a:solidFill>
                <a:hlinkClick r:id="rId4"/>
              </a:rPr>
              <a:t>https://www.google.com/search?q=the+woman+warrior+by+maxine+hong+kingston&amp;biw=1208&amp;bih=530&amp;source=lnms&amp;tbm=isch&amp;sa=X&amp;sqi=2&amp;ved=0ahUKEwioqbzXsczQAhUY4WMKHQoGCUUQ_AUIBygC#imgrc=6SMkc91Scdxg3M%3A</a:t>
            </a:r>
          </a:p>
          <a:p>
            <a:pPr lvl="0">
              <a:spcBef>
                <a:spcPts val="0"/>
              </a:spcBef>
              <a:buNone/>
            </a:pPr>
            <a:endParaRPr/>
          </a:p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Shape 145"/>
          <p:cNvSpPr txBox="1">
            <a:spLocks noGrp="1"/>
          </p:cNvSpPr>
          <p:nvPr>
            <p:ph type="body" idx="1"/>
          </p:nvPr>
        </p:nvSpPr>
        <p:spPr>
          <a:xfrm>
            <a:off x="311700" y="438425"/>
            <a:ext cx="8520600" cy="34164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Island of the Blue Dolphins Paperback – February 8, 2010. Web Image. </a:t>
            </a:r>
          </a:p>
          <a:p>
            <a:pPr lvl="0">
              <a:spcBef>
                <a:spcPts val="0"/>
              </a:spcBef>
              <a:buNone/>
            </a:pPr>
            <a:r>
              <a:rPr lang="en" u="sng">
                <a:solidFill>
                  <a:schemeClr val="hlink"/>
                </a:solidFill>
                <a:hlinkClick r:id="rId3"/>
              </a:rPr>
              <a:t>https://www.google.com/search?q=island+of+the+blue+dolphins&amp;biw=1208&amp;bih=530&amp;source=lnms&amp;tbm=isch&amp;sa=X&amp;ved=0ahUKEwjzo7OYuszQAhVDzmMKHevaCvoQ_AUIBigB#imgrc=V5BBMD2mD2YlYM%3A</a:t>
            </a:r>
          </a:p>
          <a:p>
            <a:pPr lvl="0">
              <a:spcBef>
                <a:spcPts val="0"/>
              </a:spcBef>
              <a:buNone/>
            </a:pPr>
            <a:r>
              <a:rPr lang="en"/>
              <a:t>J.K. Rowling. </a:t>
            </a:r>
            <a:r>
              <a:rPr lang="en" i="1"/>
              <a:t>Harry Potter </a:t>
            </a:r>
            <a:r>
              <a:rPr lang="en"/>
              <a:t>book covers. </a:t>
            </a:r>
          </a:p>
          <a:p>
            <a:pPr lvl="0">
              <a:spcBef>
                <a:spcPts val="0"/>
              </a:spcBef>
              <a:buNone/>
            </a:pPr>
            <a:r>
              <a:rPr lang="en" u="sng">
                <a:solidFill>
                  <a:schemeClr val="hlink"/>
                </a:solidFill>
                <a:hlinkClick r:id="rId4"/>
              </a:rPr>
              <a:t>https://www.google.com/search?q=harry+potter&amp;biw=1455&amp;bih=638&amp;source=lnms&amp;tbm=isch&amp;sa=X&amp;ved=0ahUKEwipkLqVu8zQAhUL3GMKHTj3DEYQ_AUIBigB#tbm=isch&amp;q=harry+potter+books&amp;imgrc=hWDH13GNzk78dM%3A</a:t>
            </a:r>
          </a:p>
          <a:p>
            <a:pPr lvl="0">
              <a:spcBef>
                <a:spcPts val="0"/>
              </a:spcBef>
              <a:buNone/>
            </a:pPr>
            <a:endParaRPr/>
          </a:p>
          <a:p>
            <a:pPr lvl="0">
              <a:spcBef>
                <a:spcPts val="0"/>
              </a:spcBef>
              <a:buNone/>
            </a:pPr>
            <a:endParaRPr b="1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Shape 150"/>
          <p:cNvSpPr txBox="1">
            <a:spLocks noGrp="1"/>
          </p:cNvSpPr>
          <p:nvPr>
            <p:ph type="body" idx="1"/>
          </p:nvPr>
        </p:nvSpPr>
        <p:spPr>
          <a:xfrm>
            <a:off x="311700" y="357400"/>
            <a:ext cx="8520600" cy="34164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Lilla Cabot Perry - The Yellow Screen. George Hitchcock - Calypso. Pintrest.com. </a:t>
            </a:r>
          </a:p>
          <a:p>
            <a:pPr lvl="0">
              <a:spcBef>
                <a:spcPts val="0"/>
              </a:spcBef>
              <a:buNone/>
            </a:pPr>
            <a:r>
              <a:rPr lang="en" u="sng">
                <a:solidFill>
                  <a:schemeClr val="accent5"/>
                </a:solidFill>
                <a:hlinkClick r:id="rId3"/>
              </a:rPr>
              <a:t>https://www.google.com/search?q=the+yellow+wallpaper+by+charlotte+perkins+gilman&amp;biw=1208&amp;bih=530&amp;source=lnms&amp;tbm=isch&amp;sa=X&amp;ved=0ahUKEwiPgLi7qczQAhXqqVQKHbfqCEAQ_AUICSgE#imgdii=09wWoMPonqOZNM%3A%3B09wWoMPonqOZNM%3A%3Bq2ve8IZrWOyqHM%3A&amp;imgrc=09wWoMPonqOZNM%3A</a:t>
            </a:r>
          </a:p>
          <a:p>
            <a:pPr lvl="0">
              <a:spcBef>
                <a:spcPts val="0"/>
              </a:spcBef>
              <a:buNone/>
            </a:pPr>
            <a:r>
              <a:rPr lang="en"/>
              <a:t>Speak 1st Edition Cover.jpg. Book cover of 1st edition. Author, Laurie Halse Anderson</a:t>
            </a:r>
          </a:p>
          <a:p>
            <a:pPr lvl="0">
              <a:spcBef>
                <a:spcPts val="0"/>
              </a:spcBef>
              <a:buNone/>
            </a:pPr>
            <a:r>
              <a:rPr lang="en" u="sng">
                <a:solidFill>
                  <a:schemeClr val="accent5"/>
                </a:solidFill>
                <a:hlinkClick r:id="rId4"/>
              </a:rPr>
              <a:t>https://www.google.com/search?q=speak&amp;biw=1208&amp;bih=530&amp;source=lnms&amp;tbm=isch&amp;sa=X&amp;ved=0ahUKEwiQhYr-qczQAhXmwVQKHQmoC4wQ_AUIBygC#tbm=isch&amp;q=speak+laurie+halse+anderson&amp;imgrc=B0n4vU_Hb77ejM%3A</a:t>
            </a:r>
          </a:p>
          <a:p>
            <a:pPr lvl="0">
              <a:spcBef>
                <a:spcPts val="0"/>
              </a:spcBef>
              <a:buNone/>
            </a:pPr>
            <a:endParaRPr/>
          </a:p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Shape 155"/>
          <p:cNvSpPr txBox="1">
            <a:spLocks noGrp="1"/>
          </p:cNvSpPr>
          <p:nvPr>
            <p:ph type="body" idx="1"/>
          </p:nvPr>
        </p:nvSpPr>
        <p:spPr>
          <a:xfrm>
            <a:off x="153080" y="34041"/>
            <a:ext cx="8520600" cy="35511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 dirty="0"/>
              <a:t>“</a:t>
            </a:r>
            <a:r>
              <a:rPr lang="en" i="1" dirty="0"/>
              <a:t>The Yellow Wallpaper” </a:t>
            </a:r>
            <a:r>
              <a:rPr lang="en" dirty="0"/>
              <a:t>Strangertogravity. Wordpress.com. </a:t>
            </a:r>
          </a:p>
          <a:p>
            <a:pPr lvl="0">
              <a:spcBef>
                <a:spcPts val="0"/>
              </a:spcBef>
              <a:buNone/>
            </a:pPr>
            <a:r>
              <a:rPr lang="en" u="sng" dirty="0">
                <a:solidFill>
                  <a:schemeClr val="accent5"/>
                </a:solidFill>
                <a:hlinkClick r:id="rId3"/>
              </a:rPr>
              <a:t>http://img01.deviantart.net/da71/i/2009/327/f/d/the_yellow_wallpaper_by_fit51391.jpg</a:t>
            </a:r>
          </a:p>
          <a:p>
            <a:pPr lvl="0">
              <a:spcBef>
                <a:spcPts val="0"/>
              </a:spcBef>
              <a:buNone/>
            </a:pPr>
            <a:r>
              <a:rPr lang="en" dirty="0"/>
              <a:t>"The Yellow Wallpaper". Yellowwp med.jpg. 1899 edition cover. Author, Charlotte Perkins Gilman</a:t>
            </a:r>
          </a:p>
          <a:p>
            <a:pPr lvl="0">
              <a:spcBef>
                <a:spcPts val="0"/>
              </a:spcBef>
              <a:buNone/>
            </a:pPr>
            <a:r>
              <a:rPr lang="en" u="sng" dirty="0">
                <a:solidFill>
                  <a:schemeClr val="accent5"/>
                </a:solidFill>
                <a:hlinkClick r:id="rId4"/>
              </a:rPr>
              <a:t>https://www.google.com/search?q=the+yellow+wallpaper+by+charlotte+perkins+gilman&amp;biw=1208&amp;bih=530&amp;tbm=isch&amp;source=lnms&amp;sa=X&amp;ved=0ahUKEwj8oN6Mp8zQAhUIh1QKHa4HCWMQ_AUIowIoAQ#imgrc=6fhVnlcjXii0bM%3A</a:t>
            </a:r>
          </a:p>
          <a:p>
            <a:pPr lvl="0">
              <a:spcBef>
                <a:spcPts val="0"/>
              </a:spcBef>
              <a:buNone/>
            </a:pPr>
            <a:r>
              <a:rPr lang="en" dirty="0"/>
              <a:t>Wasserman, Robin. </a:t>
            </a:r>
            <a:r>
              <a:rPr lang="en" i="1" dirty="0"/>
              <a:t>The Book of Blood and Shadow. </a:t>
            </a:r>
            <a:r>
              <a:rPr lang="en" dirty="0"/>
              <a:t>Web. </a:t>
            </a:r>
          </a:p>
          <a:p>
            <a:pPr lvl="0">
              <a:spcBef>
                <a:spcPts val="0"/>
              </a:spcBef>
              <a:buNone/>
            </a:pPr>
            <a:r>
              <a:rPr lang="en" u="sng" dirty="0">
                <a:solidFill>
                  <a:schemeClr val="hlink"/>
                </a:solidFill>
                <a:hlinkClick r:id="rId5"/>
              </a:rPr>
              <a:t>https://www.google.com/search?q=speak&amp;biw=1208&amp;bih=530&amp;source=lnms&amp;tbm=isch&amp;sa=X&amp;ved=0ahUKEwiQhYr-qczQAhXmwVQKHQmoC4wQ_AUIBygC#tbm=isch&amp;q=speak+laurie+halse+anderson&amp;imgrc=B0n4vU_Hb77ejM%3A</a:t>
            </a:r>
          </a:p>
          <a:p>
            <a:pPr lvl="0">
              <a:spcBef>
                <a:spcPts val="0"/>
              </a:spcBef>
              <a:buNone/>
            </a:pPr>
            <a:endParaRPr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5" name="Shape 6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547800" y="304175"/>
            <a:ext cx="2589700" cy="4117625"/>
          </a:xfrm>
          <a:prstGeom prst="rect">
            <a:avLst/>
          </a:prstGeom>
          <a:noFill/>
          <a:ln>
            <a:noFill/>
          </a:ln>
        </p:spPr>
      </p:pic>
      <p:pic>
        <p:nvPicPr>
          <p:cNvPr id="66" name="Shape 66" descr="Image result for the book of blood and shadow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4935799" y="304174"/>
            <a:ext cx="2891775" cy="4117625"/>
          </a:xfrm>
          <a:prstGeom prst="rect">
            <a:avLst/>
          </a:prstGeom>
          <a:noFill/>
          <a:ln>
            <a:noFill/>
          </a:ln>
        </p:spPr>
      </p:pic>
      <p:sp>
        <p:nvSpPr>
          <p:cNvPr id="67" name="Shape 67"/>
          <p:cNvSpPr txBox="1"/>
          <p:nvPr/>
        </p:nvSpPr>
        <p:spPr>
          <a:xfrm>
            <a:off x="7827575" y="4145800"/>
            <a:ext cx="876300" cy="276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2012</a:t>
            </a:r>
          </a:p>
        </p:txBody>
      </p:sp>
      <p:sp>
        <p:nvSpPr>
          <p:cNvPr id="68" name="Shape 68"/>
          <p:cNvSpPr txBox="1"/>
          <p:nvPr/>
        </p:nvSpPr>
        <p:spPr>
          <a:xfrm>
            <a:off x="962250" y="4174150"/>
            <a:ext cx="876300" cy="2193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1999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Shape 73"/>
          <p:cNvSpPr txBox="1">
            <a:spLocks noGrp="1"/>
          </p:cNvSpPr>
          <p:nvPr>
            <p:ph type="title"/>
          </p:nvPr>
        </p:nvSpPr>
        <p:spPr>
          <a:xfrm>
            <a:off x="1982925" y="380100"/>
            <a:ext cx="8520600" cy="5727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 b="1" i="1"/>
              <a:t>“Sit Still, Look Pretty” - Daya </a:t>
            </a:r>
          </a:p>
        </p:txBody>
      </p:sp>
      <p:sp>
        <p:nvSpPr>
          <p:cNvPr id="74" name="Shape 74"/>
          <p:cNvSpPr txBox="1">
            <a:spLocks noGrp="1"/>
          </p:cNvSpPr>
          <p:nvPr>
            <p:ph type="body" idx="1"/>
          </p:nvPr>
        </p:nvSpPr>
        <p:spPr>
          <a:xfrm>
            <a:off x="1723325" y="4219125"/>
            <a:ext cx="8520600" cy="6810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 u="sng" dirty="0">
                <a:solidFill>
                  <a:schemeClr val="hlink"/>
                </a:solidFill>
                <a:hlinkClick r:id="rId3"/>
              </a:rPr>
              <a:t>https://</a:t>
            </a:r>
            <a:r>
              <a:rPr lang="en" u="sng" dirty="0" smtClean="0">
                <a:solidFill>
                  <a:schemeClr val="hlink"/>
                </a:solidFill>
                <a:hlinkClick r:id="rId3"/>
              </a:rPr>
              <a:t>www.youtube.com/watch?v=uPHKkewD1G0</a:t>
            </a:r>
          </a:p>
          <a:p>
            <a:pPr lvl="0">
              <a:spcBef>
                <a:spcPts val="0"/>
              </a:spcBef>
              <a:buNone/>
            </a:pPr>
            <a:endParaRPr lang="en" u="sng" dirty="0">
              <a:solidFill>
                <a:schemeClr val="hlink"/>
              </a:solidFill>
              <a:hlinkClick r:id="rId3"/>
            </a:endParaRPr>
          </a:p>
          <a:p>
            <a:pPr lvl="0">
              <a:spcBef>
                <a:spcPts val="0"/>
              </a:spcBef>
              <a:buNone/>
            </a:pPr>
            <a:endParaRPr dirty="0"/>
          </a:p>
          <a:p>
            <a:pPr lvl="0">
              <a:spcBef>
                <a:spcPts val="0"/>
              </a:spcBef>
              <a:buNone/>
            </a:pPr>
            <a:endParaRPr dirty="0"/>
          </a:p>
        </p:txBody>
      </p:sp>
      <p:pic>
        <p:nvPicPr>
          <p:cNvPr id="75" name="Shape 75" descr="Image result for daya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2961937" y="1143562"/>
            <a:ext cx="2949737" cy="294973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1700" y="519670"/>
            <a:ext cx="8520600" cy="572700"/>
          </a:xfrm>
        </p:spPr>
        <p:txBody>
          <a:bodyPr/>
          <a:lstStyle/>
          <a:p>
            <a:r>
              <a:rPr lang="en-US" dirty="0" smtClean="0"/>
              <a:t>“Sit Still, Look Pretty” 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 numCol="3"/>
          <a:lstStyle/>
          <a:p>
            <a:r>
              <a:rPr lang="en-US" sz="1100" dirty="0"/>
              <a:t>Could dress up</a:t>
            </a:r>
            <a:br>
              <a:rPr lang="en-US" sz="1100" dirty="0"/>
            </a:br>
            <a:r>
              <a:rPr lang="en-US" sz="1100" dirty="0"/>
              <a:t>To get love</a:t>
            </a:r>
            <a:br>
              <a:rPr lang="en-US" sz="1100" dirty="0"/>
            </a:br>
            <a:r>
              <a:rPr lang="en-US" sz="1100" dirty="0"/>
              <a:t>But guess what?</a:t>
            </a:r>
            <a:br>
              <a:rPr lang="en-US" sz="1100" dirty="0"/>
            </a:br>
            <a:r>
              <a:rPr lang="en-US" sz="1100" dirty="0"/>
              <a:t>I'm never </a:t>
            </a:r>
            <a:r>
              <a:rPr lang="en-US" sz="1100" dirty="0" err="1"/>
              <a:t>gonna</a:t>
            </a:r>
            <a:r>
              <a:rPr lang="en-US" sz="1100" dirty="0"/>
              <a:t> be that girl</a:t>
            </a:r>
            <a:br>
              <a:rPr lang="en-US" sz="1100" dirty="0"/>
            </a:br>
            <a:r>
              <a:rPr lang="en-US" sz="1100" dirty="0"/>
              <a:t>Who's living in a Barbie </a:t>
            </a:r>
            <a:r>
              <a:rPr lang="en-US" sz="1100" dirty="0" smtClean="0"/>
              <a:t>world</a:t>
            </a:r>
            <a:endParaRPr lang="en-US" sz="1100" dirty="0"/>
          </a:p>
          <a:p>
            <a:r>
              <a:rPr lang="en-US" sz="1100" dirty="0"/>
              <a:t>Could wake up</a:t>
            </a:r>
            <a:br>
              <a:rPr lang="en-US" sz="1100" dirty="0"/>
            </a:br>
            <a:r>
              <a:rPr lang="en-US" sz="1100" dirty="0"/>
              <a:t>And make up</a:t>
            </a:r>
            <a:br>
              <a:rPr lang="en-US" sz="1100" dirty="0"/>
            </a:br>
            <a:r>
              <a:rPr lang="en-US" sz="1100" dirty="0"/>
              <a:t>And play dumb</a:t>
            </a:r>
            <a:br>
              <a:rPr lang="en-US" sz="1100" dirty="0"/>
            </a:br>
            <a:r>
              <a:rPr lang="en-US" sz="1100" dirty="0"/>
              <a:t>Pretending that I need a boy</a:t>
            </a:r>
            <a:br>
              <a:rPr lang="en-US" sz="1100" dirty="0"/>
            </a:br>
            <a:r>
              <a:rPr lang="en-US" sz="1100" dirty="0"/>
              <a:t>Who's </a:t>
            </a:r>
            <a:r>
              <a:rPr lang="en-US" sz="1100" dirty="0" err="1"/>
              <a:t>gonna</a:t>
            </a:r>
            <a:r>
              <a:rPr lang="en-US" sz="1100" dirty="0"/>
              <a:t> treat me like a </a:t>
            </a:r>
            <a:r>
              <a:rPr lang="en-US" sz="1100" dirty="0" smtClean="0"/>
              <a:t>toy</a:t>
            </a:r>
          </a:p>
          <a:p>
            <a:r>
              <a:rPr lang="en-US" sz="1100" dirty="0"/>
              <a:t>I know the other girlies </a:t>
            </a:r>
            <a:r>
              <a:rPr lang="en-US" sz="1100" dirty="0" err="1"/>
              <a:t>wanna</a:t>
            </a:r>
            <a:r>
              <a:rPr lang="en-US" sz="1100" dirty="0"/>
              <a:t> wear expensive things</a:t>
            </a:r>
            <a:br>
              <a:rPr lang="en-US" sz="1100" dirty="0"/>
            </a:br>
            <a:r>
              <a:rPr lang="en-US" sz="1100" dirty="0"/>
              <a:t>Like diamond rings</a:t>
            </a:r>
            <a:br>
              <a:rPr lang="en-US" sz="1100" dirty="0"/>
            </a:br>
            <a:r>
              <a:rPr lang="en-US" sz="1100" dirty="0"/>
              <a:t>But I don't </a:t>
            </a:r>
            <a:r>
              <a:rPr lang="en-US" sz="1100" dirty="0" err="1"/>
              <a:t>wanna</a:t>
            </a:r>
            <a:r>
              <a:rPr lang="en-US" sz="1100" dirty="0"/>
              <a:t> be the puppet that you're playing on a string</a:t>
            </a:r>
            <a:br>
              <a:rPr lang="en-US" sz="1100" dirty="0"/>
            </a:br>
            <a:r>
              <a:rPr lang="en-US" sz="1100" dirty="0"/>
              <a:t>This queen don't need a </a:t>
            </a:r>
            <a:r>
              <a:rPr lang="en-US" sz="1100" dirty="0" smtClean="0"/>
              <a:t>king</a:t>
            </a:r>
            <a:endParaRPr lang="en-US" sz="1100" dirty="0"/>
          </a:p>
          <a:p>
            <a:r>
              <a:rPr lang="en-US" sz="1100" dirty="0"/>
              <a:t>Oh, I don't know what you've been told</a:t>
            </a:r>
            <a:br>
              <a:rPr lang="en-US" sz="1100" dirty="0"/>
            </a:br>
            <a:r>
              <a:rPr lang="en-US" sz="1100" dirty="0"/>
              <a:t>But this gal right here's </a:t>
            </a:r>
            <a:r>
              <a:rPr lang="en-US" sz="1100" dirty="0" err="1"/>
              <a:t>gonna</a:t>
            </a:r>
            <a:r>
              <a:rPr lang="en-US" sz="1100" dirty="0"/>
              <a:t> rule the world</a:t>
            </a:r>
            <a:br>
              <a:rPr lang="en-US" sz="1100" dirty="0"/>
            </a:br>
            <a:r>
              <a:rPr lang="en-US" sz="1100" dirty="0"/>
              <a:t>Yeah, that is where I'm </a:t>
            </a:r>
            <a:r>
              <a:rPr lang="en-US" sz="1100" dirty="0" err="1"/>
              <a:t>gonna</a:t>
            </a:r>
            <a:r>
              <a:rPr lang="en-US" sz="1100" dirty="0"/>
              <a:t> be because I </a:t>
            </a:r>
            <a:r>
              <a:rPr lang="en-US" sz="1100" dirty="0" err="1"/>
              <a:t>wanna</a:t>
            </a:r>
            <a:r>
              <a:rPr lang="en-US" sz="1100" dirty="0"/>
              <a:t> be</a:t>
            </a:r>
            <a:br>
              <a:rPr lang="en-US" sz="1100" dirty="0"/>
            </a:br>
            <a:r>
              <a:rPr lang="en-US" sz="1100" dirty="0"/>
              <a:t>No, I don't </a:t>
            </a:r>
            <a:r>
              <a:rPr lang="en-US" sz="1100" dirty="0" err="1"/>
              <a:t>wanna</a:t>
            </a:r>
            <a:r>
              <a:rPr lang="en-US" sz="1100" dirty="0"/>
              <a:t> sit still, look pretty</a:t>
            </a:r>
            <a:br>
              <a:rPr lang="en-US" sz="1100" dirty="0"/>
            </a:br>
            <a:r>
              <a:rPr lang="en-US" sz="1100" dirty="0"/>
              <a:t>You get off on your nine to five</a:t>
            </a:r>
            <a:br>
              <a:rPr lang="en-US" sz="1100" dirty="0"/>
            </a:br>
            <a:r>
              <a:rPr lang="en-US" sz="1100" dirty="0"/>
              <a:t>Dream of picket fences and trophy wives</a:t>
            </a:r>
            <a:br>
              <a:rPr lang="en-US" sz="1100" dirty="0"/>
            </a:br>
            <a:r>
              <a:rPr lang="en-US" sz="1100" dirty="0"/>
              <a:t>But no, I'm never </a:t>
            </a:r>
            <a:r>
              <a:rPr lang="en-US" sz="1100" dirty="0" err="1"/>
              <a:t>gonna</a:t>
            </a:r>
            <a:r>
              <a:rPr lang="en-US" sz="1100" dirty="0"/>
              <a:t> be </a:t>
            </a:r>
            <a:r>
              <a:rPr lang="en-US" sz="1100" dirty="0" err="1"/>
              <a:t>'cause</a:t>
            </a:r>
            <a:r>
              <a:rPr lang="en-US" sz="1100" dirty="0"/>
              <a:t> I don't </a:t>
            </a:r>
            <a:r>
              <a:rPr lang="en-US" sz="1100" dirty="0" err="1"/>
              <a:t>wanna</a:t>
            </a:r>
            <a:r>
              <a:rPr lang="en-US" sz="1100" dirty="0"/>
              <a:t> be</a:t>
            </a:r>
            <a:br>
              <a:rPr lang="en-US" sz="1100" dirty="0"/>
            </a:br>
            <a:r>
              <a:rPr lang="en-US" sz="1100" dirty="0"/>
              <a:t>No, I don't </a:t>
            </a:r>
            <a:r>
              <a:rPr lang="en-US" sz="1100" dirty="0" err="1"/>
              <a:t>wanna</a:t>
            </a:r>
            <a:r>
              <a:rPr lang="en-US" sz="1100" dirty="0"/>
              <a:t> sit still look </a:t>
            </a:r>
            <a:r>
              <a:rPr lang="en-US" sz="1100" dirty="0" smtClean="0"/>
              <a:t>pretty</a:t>
            </a:r>
            <a:endParaRPr lang="en-US" sz="1100" dirty="0"/>
          </a:p>
          <a:p>
            <a:r>
              <a:rPr lang="en-US" sz="1100" dirty="0"/>
              <a:t>Mister Right could be nice for one night</a:t>
            </a:r>
            <a:br>
              <a:rPr lang="en-US" sz="1100" dirty="0"/>
            </a:br>
            <a:r>
              <a:rPr lang="en-US" sz="1100" dirty="0"/>
              <a:t>But then he </a:t>
            </a:r>
            <a:r>
              <a:rPr lang="en-US" sz="1100" dirty="0" err="1"/>
              <a:t>wanna</a:t>
            </a:r>
            <a:r>
              <a:rPr lang="en-US" sz="1100" dirty="0"/>
              <a:t> take control</a:t>
            </a:r>
            <a:br>
              <a:rPr lang="en-US" sz="1100" dirty="0"/>
            </a:br>
            <a:r>
              <a:rPr lang="en-US" sz="1100" dirty="0"/>
              <a:t>And I would rather fly </a:t>
            </a:r>
            <a:r>
              <a:rPr lang="en-US" sz="1100" dirty="0" smtClean="0"/>
              <a:t>solo</a:t>
            </a:r>
          </a:p>
          <a:p>
            <a:r>
              <a:rPr lang="en-US" sz="1100" dirty="0"/>
              <a:t>Then Snow White</a:t>
            </a:r>
            <a:br>
              <a:rPr lang="en-US" sz="1100" dirty="0"/>
            </a:br>
            <a:r>
              <a:rPr lang="en-US" sz="1100" dirty="0"/>
              <a:t>She did it right</a:t>
            </a:r>
            <a:br>
              <a:rPr lang="en-US" sz="1100" dirty="0"/>
            </a:br>
            <a:r>
              <a:rPr lang="en-US" sz="1100" dirty="0"/>
              <a:t>In her life</a:t>
            </a:r>
            <a:br>
              <a:rPr lang="en-US" sz="1100" dirty="0"/>
            </a:br>
            <a:r>
              <a:rPr lang="en-US" sz="1100" dirty="0"/>
              <a:t>Had seven men to do the chores</a:t>
            </a:r>
            <a:br>
              <a:rPr lang="en-US" sz="1100" dirty="0"/>
            </a:br>
            <a:r>
              <a:rPr lang="en-US" sz="1100" dirty="0" err="1"/>
              <a:t>'Cause</a:t>
            </a:r>
            <a:r>
              <a:rPr lang="en-US" sz="1100" dirty="0"/>
              <a:t> that's not what a lady's </a:t>
            </a:r>
            <a:r>
              <a:rPr lang="en-US" sz="1100" dirty="0" smtClean="0"/>
              <a:t>for</a:t>
            </a:r>
            <a:endParaRPr lang="en-US" sz="1100" dirty="0"/>
          </a:p>
          <a:p>
            <a:r>
              <a:rPr lang="en-US" sz="1100" dirty="0"/>
              <a:t>The only thing a boy's </a:t>
            </a:r>
            <a:r>
              <a:rPr lang="en-US" sz="1100" dirty="0" err="1"/>
              <a:t>gonna</a:t>
            </a:r>
            <a:r>
              <a:rPr lang="en-US" sz="1100" dirty="0"/>
              <a:t> give a girl for </a:t>
            </a:r>
            <a:r>
              <a:rPr lang="en-US" sz="1100" dirty="0" err="1"/>
              <a:t>free's</a:t>
            </a:r>
            <a:r>
              <a:rPr lang="en-US" sz="1100" dirty="0"/>
              <a:t> captivity</a:t>
            </a:r>
            <a:br>
              <a:rPr lang="en-US" sz="1100" dirty="0"/>
            </a:br>
            <a:r>
              <a:rPr lang="en-US" sz="1100" dirty="0"/>
              <a:t>And I might love me some vanilla but I'm not that sugar sweet</a:t>
            </a:r>
            <a:br>
              <a:rPr lang="en-US" sz="1100" dirty="0"/>
            </a:br>
            <a:r>
              <a:rPr lang="en-US" sz="1100" dirty="0"/>
              <a:t>Call me HBIC</a:t>
            </a:r>
          </a:p>
          <a:p>
            <a:endParaRPr lang="en-US" sz="1100" dirty="0"/>
          </a:p>
          <a:p>
            <a:endParaRPr lang="en-US" sz="1100" dirty="0"/>
          </a:p>
          <a:p>
            <a:endParaRPr lang="en-US" sz="1100" dirty="0"/>
          </a:p>
        </p:txBody>
      </p:sp>
    </p:spTree>
    <p:extLst>
      <p:ext uri="{BB962C8B-B14F-4D97-AF65-F5344CB8AC3E}">
        <p14:creationId xmlns:p14="http://schemas.microsoft.com/office/powerpoint/2010/main" val="40085029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Shape 80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Why is appealing to young girls important?</a:t>
            </a:r>
          </a:p>
        </p:txBody>
      </p:sp>
      <p:sp>
        <p:nvSpPr>
          <p:cNvPr id="81" name="Shape 8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 sz="1900" dirty="0">
                <a:solidFill>
                  <a:srgbClr val="434343"/>
                </a:solidFill>
              </a:rPr>
              <a:t>Back to the exeter qualities </a:t>
            </a:r>
            <a:r>
              <a:rPr lang="en" sz="1900" i="1" dirty="0">
                <a:solidFill>
                  <a:srgbClr val="434343"/>
                </a:solidFill>
              </a:rPr>
              <a:t>Literature for Today’s Young Adults</a:t>
            </a:r>
            <a:r>
              <a:rPr lang="en" sz="1900" dirty="0">
                <a:solidFill>
                  <a:srgbClr val="434343"/>
                </a:solidFill>
              </a:rPr>
              <a:t>: </a:t>
            </a:r>
          </a:p>
          <a:p>
            <a:pPr lvl="0">
              <a:spcBef>
                <a:spcPts val="0"/>
              </a:spcBef>
              <a:buNone/>
            </a:pPr>
            <a:r>
              <a:rPr lang="en" sz="1700" dirty="0">
                <a:solidFill>
                  <a:srgbClr val="434343"/>
                </a:solidFill>
                <a:latin typeface="Arial"/>
                <a:ea typeface="Arial"/>
                <a:cs typeface="Arial"/>
                <a:sym typeface="Arial"/>
              </a:rPr>
              <a:t>“Characters who reflect experiences of teen readers, something that is not found in much of the literary canon, especially when it comes to strong female protagonists.”</a:t>
            </a:r>
          </a:p>
          <a:p>
            <a:pPr lvl="0" indent="457200">
              <a:spcBef>
                <a:spcPts val="0"/>
              </a:spcBef>
              <a:buNone/>
            </a:pPr>
            <a:r>
              <a:rPr lang="en" sz="1700" dirty="0">
                <a:solidFill>
                  <a:srgbClr val="434343"/>
                </a:solidFill>
                <a:latin typeface="Arial"/>
                <a:ea typeface="Arial"/>
                <a:cs typeface="Arial"/>
                <a:sym typeface="Arial"/>
              </a:rPr>
              <a:t>Young girls, particularly ages of 10-14 at highest risk for suicide according to </a:t>
            </a:r>
            <a:r>
              <a:rPr lang="en" sz="1700" dirty="0">
                <a:solidFill>
                  <a:srgbClr val="434343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" sz="1700" dirty="0" smtClean="0">
                <a:solidFill>
                  <a:srgbClr val="434343"/>
                </a:solidFill>
                <a:latin typeface="Arial"/>
                <a:ea typeface="Arial"/>
                <a:cs typeface="Arial"/>
                <a:sym typeface="Arial"/>
              </a:rPr>
              <a:t>  	</a:t>
            </a:r>
            <a:r>
              <a:rPr lang="en" sz="1700" dirty="0" smtClean="0">
                <a:solidFill>
                  <a:srgbClr val="434343"/>
                </a:solidFill>
                <a:latin typeface="Arial"/>
                <a:ea typeface="Arial"/>
                <a:cs typeface="Arial"/>
                <a:sym typeface="Arial"/>
              </a:rPr>
              <a:t>NPR</a:t>
            </a:r>
            <a:r>
              <a:rPr lang="en" sz="1700" dirty="0">
                <a:solidFill>
                  <a:srgbClr val="434343"/>
                </a:solidFill>
                <a:latin typeface="Arial"/>
                <a:ea typeface="Arial"/>
                <a:cs typeface="Arial"/>
                <a:sym typeface="Arial"/>
              </a:rPr>
              <a:t>. </a:t>
            </a:r>
          </a:p>
          <a:p>
            <a:pPr lvl="0">
              <a:spcBef>
                <a:spcPts val="0"/>
              </a:spcBef>
              <a:buNone/>
            </a:pPr>
            <a:r>
              <a:rPr lang="en" sz="1700" dirty="0">
                <a:solidFill>
                  <a:srgbClr val="434343"/>
                </a:solidFill>
                <a:latin typeface="Arial"/>
                <a:ea typeface="Arial"/>
                <a:cs typeface="Arial"/>
                <a:sym typeface="Arial"/>
              </a:rPr>
              <a:t>Need for resources such as books, music, and movies to help them through the struggles of becoming a young adult.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Shape 8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Looking at the Literary Canon </a:t>
            </a:r>
          </a:p>
        </p:txBody>
      </p:sp>
      <p:pic>
        <p:nvPicPr>
          <p:cNvPr id="87" name="Shape 87" descr="Image result for the yellow wallpaper by charlotte perkins gilman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86374" y="1263349"/>
            <a:ext cx="2166275" cy="3212650"/>
          </a:xfrm>
          <a:prstGeom prst="rect">
            <a:avLst/>
          </a:prstGeom>
          <a:noFill/>
          <a:ln>
            <a:noFill/>
          </a:ln>
        </p:spPr>
      </p:pic>
      <p:pic>
        <p:nvPicPr>
          <p:cNvPr id="88" name="Shape 88" descr="Related image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3084602" y="1263350"/>
            <a:ext cx="2325722" cy="3212650"/>
          </a:xfrm>
          <a:prstGeom prst="rect">
            <a:avLst/>
          </a:prstGeom>
          <a:noFill/>
          <a:ln>
            <a:noFill/>
          </a:ln>
        </p:spPr>
      </p:pic>
      <p:sp>
        <p:nvSpPr>
          <p:cNvPr id="89" name="Shape 89"/>
          <p:cNvSpPr txBox="1"/>
          <p:nvPr/>
        </p:nvSpPr>
        <p:spPr>
          <a:xfrm>
            <a:off x="3901325" y="4559375"/>
            <a:ext cx="2076900" cy="2433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1892</a:t>
            </a:r>
          </a:p>
        </p:txBody>
      </p:sp>
      <p:pic>
        <p:nvPicPr>
          <p:cNvPr id="90" name="Shape 90" descr="Image result for the yellow wallpaper by charlotte perkins gilman"/>
          <p:cNvPicPr preferRelativeResize="0"/>
          <p:nvPr/>
        </p:nvPicPr>
        <p:blipFill rotWithShape="1">
          <a:blip r:embed="rId5">
            <a:alphaModFix/>
          </a:blip>
          <a:srcRect l="20589" r="11659"/>
          <a:stretch/>
        </p:blipFill>
        <p:spPr>
          <a:xfrm>
            <a:off x="5642275" y="1263349"/>
            <a:ext cx="3132936" cy="32126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Shape 9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Literary Canon </a:t>
            </a:r>
          </a:p>
        </p:txBody>
      </p:sp>
      <p:pic>
        <p:nvPicPr>
          <p:cNvPr id="96" name="Shape 96" descr="Image result for the woman warrior by maxine hong kingston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964900" y="508000"/>
            <a:ext cx="2794000" cy="4127500"/>
          </a:xfrm>
          <a:prstGeom prst="rect">
            <a:avLst/>
          </a:prstGeom>
          <a:noFill/>
          <a:ln>
            <a:noFill/>
          </a:ln>
        </p:spPr>
      </p:pic>
      <p:sp>
        <p:nvSpPr>
          <p:cNvPr id="97" name="Shape 97"/>
          <p:cNvSpPr txBox="1"/>
          <p:nvPr/>
        </p:nvSpPr>
        <p:spPr>
          <a:xfrm>
            <a:off x="3942800" y="4754075"/>
            <a:ext cx="1022100" cy="2109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98" name="Shape 98"/>
          <p:cNvSpPr txBox="1"/>
          <p:nvPr/>
        </p:nvSpPr>
        <p:spPr>
          <a:xfrm>
            <a:off x="6084575" y="4635500"/>
            <a:ext cx="1346700" cy="2109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1976</a:t>
            </a:r>
          </a:p>
        </p:txBody>
      </p:sp>
      <p:sp>
        <p:nvSpPr>
          <p:cNvPr id="99" name="Shape 99"/>
          <p:cNvSpPr txBox="1"/>
          <p:nvPr/>
        </p:nvSpPr>
        <p:spPr>
          <a:xfrm>
            <a:off x="405650" y="1184475"/>
            <a:ext cx="4434300" cy="3342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 sz="1700"/>
              <a:t>Themes of: </a:t>
            </a:r>
          </a:p>
          <a:p>
            <a:pPr marL="457200" lvl="0" indent="-336550" rtl="0">
              <a:spcBef>
                <a:spcPts val="0"/>
              </a:spcBef>
              <a:buSzPct val="100000"/>
              <a:buChar char="-"/>
            </a:pPr>
            <a:r>
              <a:rPr lang="en" sz="1700"/>
              <a:t>Immigration </a:t>
            </a:r>
          </a:p>
          <a:p>
            <a:pPr marL="914400" lvl="1" indent="-336550" rtl="0">
              <a:spcBef>
                <a:spcPts val="0"/>
              </a:spcBef>
              <a:buSzPct val="100000"/>
              <a:buChar char="-"/>
            </a:pPr>
            <a:r>
              <a:rPr lang="en" sz="1700"/>
              <a:t>Culture</a:t>
            </a:r>
          </a:p>
          <a:p>
            <a:pPr marL="914400" lvl="1" indent="-336550" rtl="0">
              <a:spcBef>
                <a:spcPts val="0"/>
              </a:spcBef>
              <a:buSzPct val="100000"/>
              <a:buChar char="-"/>
            </a:pPr>
            <a:r>
              <a:rPr lang="en" sz="1700"/>
              <a:t>Language</a:t>
            </a:r>
          </a:p>
          <a:p>
            <a:pPr marL="457200" lvl="0" indent="-336550" rtl="0">
              <a:spcBef>
                <a:spcPts val="0"/>
              </a:spcBef>
              <a:buSzPct val="100000"/>
              <a:buChar char="-"/>
            </a:pPr>
            <a:r>
              <a:rPr lang="en" sz="1700"/>
              <a:t>Female roles	</a:t>
            </a:r>
          </a:p>
          <a:p>
            <a:pPr marL="914400" lvl="1" indent="-336550" rtl="0">
              <a:spcBef>
                <a:spcPts val="0"/>
              </a:spcBef>
              <a:buSzPct val="100000"/>
              <a:buChar char="-"/>
            </a:pPr>
            <a:r>
              <a:rPr lang="en" sz="1700"/>
              <a:t>Stereotypes of girls</a:t>
            </a:r>
          </a:p>
          <a:p>
            <a:pPr marL="914400" lvl="1" indent="-336550" rtl="0">
              <a:spcBef>
                <a:spcPts val="0"/>
              </a:spcBef>
              <a:buSzPct val="100000"/>
              <a:buChar char="-"/>
            </a:pPr>
            <a:r>
              <a:rPr lang="en" sz="1700"/>
              <a:t>Silence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Shape 10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Literary Canon</a:t>
            </a:r>
          </a:p>
        </p:txBody>
      </p:sp>
      <p:sp>
        <p:nvSpPr>
          <p:cNvPr id="105" name="Shape 10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 i="1"/>
              <a:t>The House of Mirth - </a:t>
            </a:r>
            <a:r>
              <a:rPr lang="en"/>
              <a:t>Edith Wharton 1905 </a:t>
            </a:r>
          </a:p>
          <a:p>
            <a:pPr lvl="0">
              <a:spcBef>
                <a:spcPts val="0"/>
              </a:spcBef>
              <a:buNone/>
            </a:pPr>
            <a:r>
              <a:rPr lang="en"/>
              <a:t>	Theme of female roles in American society early 1900’s. </a:t>
            </a:r>
          </a:p>
          <a:p>
            <a:pPr lvl="0">
              <a:spcBef>
                <a:spcPts val="0"/>
              </a:spcBef>
              <a:buNone/>
            </a:pPr>
            <a:r>
              <a:rPr lang="en" i="1"/>
              <a:t>The Awakening - </a:t>
            </a:r>
            <a:r>
              <a:rPr lang="en"/>
              <a:t>Kate Chopin 1899</a:t>
            </a:r>
          </a:p>
          <a:p>
            <a:pPr lvl="0">
              <a:spcBef>
                <a:spcPts val="0"/>
              </a:spcBef>
              <a:buNone/>
            </a:pPr>
            <a:r>
              <a:rPr lang="en"/>
              <a:t>	Theme of female role in American society late 1800’s. </a:t>
            </a:r>
          </a:p>
          <a:p>
            <a:pPr lvl="0">
              <a:spcBef>
                <a:spcPts val="0"/>
              </a:spcBef>
              <a:buNone/>
            </a:pPr>
            <a:r>
              <a:rPr lang="en"/>
              <a:t>Anything by Jane Austen late 1700’s early 1800’s.</a:t>
            </a:r>
          </a:p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Shape 110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Relating to Students </a:t>
            </a:r>
          </a:p>
        </p:txBody>
      </p:sp>
      <p:pic>
        <p:nvPicPr>
          <p:cNvPr id="111" name="Shape 111" descr="Image result for the hunger games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073892" y="1187150"/>
            <a:ext cx="2226432" cy="3416400"/>
          </a:xfrm>
          <a:prstGeom prst="rect">
            <a:avLst/>
          </a:prstGeom>
          <a:noFill/>
          <a:ln>
            <a:noFill/>
          </a:ln>
        </p:spPr>
      </p:pic>
      <p:sp>
        <p:nvSpPr>
          <p:cNvPr id="112" name="Shape 112"/>
          <p:cNvSpPr txBox="1"/>
          <p:nvPr/>
        </p:nvSpPr>
        <p:spPr>
          <a:xfrm>
            <a:off x="3898812" y="4603550"/>
            <a:ext cx="1071000" cy="292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2008</a:t>
            </a:r>
          </a:p>
        </p:txBody>
      </p:sp>
      <p:pic>
        <p:nvPicPr>
          <p:cNvPr id="113" name="Shape 113" descr="Image result for island of the blue dolphins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484116" y="1187149"/>
            <a:ext cx="2300633" cy="3416399"/>
          </a:xfrm>
          <a:prstGeom prst="rect">
            <a:avLst/>
          </a:prstGeom>
          <a:noFill/>
          <a:ln>
            <a:noFill/>
          </a:ln>
        </p:spPr>
      </p:pic>
      <p:pic>
        <p:nvPicPr>
          <p:cNvPr id="114" name="Shape 114" descr="Image result for harry potter books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5589474" y="1017726"/>
            <a:ext cx="3078650" cy="3498873"/>
          </a:xfrm>
          <a:prstGeom prst="rect">
            <a:avLst/>
          </a:prstGeom>
          <a:noFill/>
          <a:ln>
            <a:noFill/>
          </a:ln>
        </p:spPr>
      </p:pic>
      <p:sp>
        <p:nvSpPr>
          <p:cNvPr id="115" name="Shape 115"/>
          <p:cNvSpPr txBox="1"/>
          <p:nvPr/>
        </p:nvSpPr>
        <p:spPr>
          <a:xfrm>
            <a:off x="1319150" y="4616450"/>
            <a:ext cx="1004400" cy="266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1960</a:t>
            </a:r>
          </a:p>
        </p:txBody>
      </p:sp>
      <p:sp>
        <p:nvSpPr>
          <p:cNvPr id="116" name="Shape 116"/>
          <p:cNvSpPr txBox="1"/>
          <p:nvPr/>
        </p:nvSpPr>
        <p:spPr>
          <a:xfrm>
            <a:off x="6454150" y="4592800"/>
            <a:ext cx="2093700" cy="199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1997-2000’s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pearmint">
  <a:themeElements>
    <a:clrScheme name="Spearmint">
      <a:dk1>
        <a:srgbClr val="202729"/>
      </a:dk1>
      <a:lt1>
        <a:srgbClr val="FFFFFF"/>
      </a:lt1>
      <a:dk2>
        <a:srgbClr val="4BA173"/>
      </a:dk2>
      <a:lt2>
        <a:srgbClr val="63D297"/>
      </a:lt2>
      <a:accent1>
        <a:srgbClr val="353744"/>
      </a:accent1>
      <a:accent2>
        <a:srgbClr val="424242"/>
      </a:accent2>
      <a:accent3>
        <a:srgbClr val="616161"/>
      </a:accent3>
      <a:accent4>
        <a:srgbClr val="999999"/>
      </a:accent4>
      <a:accent5>
        <a:srgbClr val="FF5252"/>
      </a:accent5>
      <a:accent6>
        <a:srgbClr val="FFF176"/>
      </a:accent6>
      <a:hlink>
        <a:srgbClr val="FF5252"/>
      </a:hlink>
      <a:folHlink>
        <a:srgbClr val="FF525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360</Words>
  <Application>Microsoft Office PowerPoint</Application>
  <PresentationFormat>On-screen Show (16:9)</PresentationFormat>
  <Paragraphs>83</Paragraphs>
  <Slides>16</Slides>
  <Notes>15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9" baseType="lpstr">
      <vt:lpstr>Proxima Nova</vt:lpstr>
      <vt:lpstr>Arial</vt:lpstr>
      <vt:lpstr>spearmint</vt:lpstr>
      <vt:lpstr>Female Roles in Literature </vt:lpstr>
      <vt:lpstr>PowerPoint Presentation</vt:lpstr>
      <vt:lpstr>“Sit Still, Look Pretty” - Daya </vt:lpstr>
      <vt:lpstr>“Sit Still, Look Pretty” </vt:lpstr>
      <vt:lpstr>Why is appealing to young girls important?</vt:lpstr>
      <vt:lpstr>Looking at the Literary Canon </vt:lpstr>
      <vt:lpstr>Literary Canon </vt:lpstr>
      <vt:lpstr>Literary Canon</vt:lpstr>
      <vt:lpstr>Relating to Students </vt:lpstr>
      <vt:lpstr>Relating to Students - Book Talk presentations</vt:lpstr>
      <vt:lpstr>What about the boys? </vt:lpstr>
      <vt:lpstr>Classroom Writing </vt:lpstr>
      <vt:lpstr>Works Cited 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Female Roles in Literature </dc:title>
  <dc:creator>Stephanie</dc:creator>
  <cp:lastModifiedBy>Stephanie</cp:lastModifiedBy>
  <cp:revision>2</cp:revision>
  <dcterms:modified xsi:type="dcterms:W3CDTF">2016-11-28T23:21:49Z</dcterms:modified>
</cp:coreProperties>
</file>