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untains of Christmas"/>
      <p:regular r:id="rId16"/>
      <p:bold r:id="rId17"/>
    </p:embeddedFont>
    <p:embeddedFont>
      <p:font typeface="Bigelow Rules"/>
      <p:regular r:id="rId18"/>
    </p:embeddedFont>
    <p:embeddedFont>
      <p:font typeface="ABeeZee"/>
      <p:regular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BeeZee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untainsofChristmas-bold.fntdata"/><Relationship Id="rId16" Type="http://schemas.openxmlformats.org/officeDocument/2006/relationships/font" Target="fonts/MountainsofChristmas-regular.fntdata"/><Relationship Id="rId5" Type="http://schemas.openxmlformats.org/officeDocument/2006/relationships/slide" Target="slides/slide1.xml"/><Relationship Id="rId19" Type="http://schemas.openxmlformats.org/officeDocument/2006/relationships/font" Target="fonts/ABeeZee-regular.fntdata"/><Relationship Id="rId6" Type="http://schemas.openxmlformats.org/officeDocument/2006/relationships/slide" Target="slides/slide2.xml"/><Relationship Id="rId18" Type="http://schemas.openxmlformats.org/officeDocument/2006/relationships/font" Target="fonts/BigelowRule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9a5e09786e_1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9a5e09786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11" name="Google Shape;11;p2"/>
            <p:cNvSpPr/>
            <p:nvPr/>
          </p:nvSpPr>
          <p:spPr>
            <a:xfrm>
              <a:off x="5379427" y="1131156"/>
              <a:ext cx="336600" cy="1332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06427" y="1364518"/>
              <a:ext cx="130200" cy="603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4002" y="1297843"/>
              <a:ext cx="265200" cy="1017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32990" y="1948718"/>
              <a:ext cx="265200" cy="1110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64715" y="1580418"/>
              <a:ext cx="336600" cy="1635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25027" y="1826481"/>
              <a:ext cx="198300" cy="906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9965" y="2075718"/>
              <a:ext cx="1276200" cy="1206600"/>
            </a:xfrm>
            <a:custGeom>
              <a:rect b="b" l="l" r="r" t="t"/>
              <a:pathLst>
                <a:path extrusionOk="0" h="120000" w="12000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61565" y="2836131"/>
              <a:ext cx="214200" cy="103200"/>
            </a:xfrm>
            <a:custGeom>
              <a:rect b="b" l="l" r="r" t="t"/>
              <a:pathLst>
                <a:path extrusionOk="0" h="120000" w="12000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55177" y="2447193"/>
              <a:ext cx="1377900" cy="834900"/>
            </a:xfrm>
            <a:custGeom>
              <a:rect b="b" l="l" r="r" t="t"/>
              <a:pathLst>
                <a:path extrusionOk="0" h="120000" w="12000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55177" y="2782156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55177" y="2632931"/>
              <a:ext cx="31800" cy="38100"/>
            </a:xfrm>
            <a:custGeom>
              <a:rect b="b" l="l" r="r" t="t"/>
              <a:pathLst>
                <a:path extrusionOk="0" h="120000" w="12000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35027" y="1813781"/>
              <a:ext cx="55500" cy="573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5977" y="1507393"/>
              <a:ext cx="38100" cy="381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7127" y="1110518"/>
              <a:ext cx="50700" cy="507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765" y="1267681"/>
              <a:ext cx="58800" cy="603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3465" y="1328006"/>
              <a:ext cx="106500" cy="1032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22315" y="1555018"/>
              <a:ext cx="82500" cy="906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9315" y="2159856"/>
              <a:ext cx="85800" cy="936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7777" y="1013681"/>
              <a:ext cx="516000" cy="2589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ight blac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11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91" name="Google Shape;191;p11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98" name="Google Shape;198;p11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itch purpl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2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209" name="Google Shape;209;p12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216" name="Google Shape;216;p12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0.png" id="224" name="Google Shape;22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3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228" name="Google Shape;228;p13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3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235" name="Google Shape;235;p13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32" name="Google Shape;32;p3"/>
            <p:cNvSpPr/>
            <p:nvPr/>
          </p:nvSpPr>
          <p:spPr>
            <a:xfrm>
              <a:off x="5379427" y="1131156"/>
              <a:ext cx="336600" cy="1332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506427" y="1364518"/>
              <a:ext cx="130200" cy="603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54002" y="1297843"/>
              <a:ext cx="265200" cy="1017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132990" y="1948718"/>
              <a:ext cx="265200" cy="1110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964715" y="1580418"/>
              <a:ext cx="336600" cy="1635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925027" y="1826481"/>
              <a:ext cx="198300" cy="906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599965" y="2075718"/>
              <a:ext cx="1276200" cy="1206600"/>
            </a:xfrm>
            <a:custGeom>
              <a:rect b="b" l="l" r="r" t="t"/>
              <a:pathLst>
                <a:path extrusionOk="0" h="120000" w="12000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161565" y="2836131"/>
              <a:ext cx="214200" cy="103200"/>
            </a:xfrm>
            <a:custGeom>
              <a:rect b="b" l="l" r="r" t="t"/>
              <a:pathLst>
                <a:path extrusionOk="0" h="120000" w="12000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855177" y="2447193"/>
              <a:ext cx="1377900" cy="834900"/>
            </a:xfrm>
            <a:custGeom>
              <a:rect b="b" l="l" r="r" t="t"/>
              <a:pathLst>
                <a:path extrusionOk="0" h="120000" w="12000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55177" y="2782156"/>
              <a:ext cx="1500" cy="33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855177" y="2632931"/>
              <a:ext cx="31800" cy="38100"/>
            </a:xfrm>
            <a:custGeom>
              <a:rect b="b" l="l" r="r" t="t"/>
              <a:pathLst>
                <a:path extrusionOk="0" h="120000" w="12000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735027" y="1813781"/>
              <a:ext cx="55500" cy="573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715977" y="1507393"/>
              <a:ext cx="38100" cy="381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217127" y="1110518"/>
              <a:ext cx="50700" cy="507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983765" y="1267681"/>
              <a:ext cx="58800" cy="603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123465" y="1328006"/>
              <a:ext cx="106500" cy="1032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22315" y="1555018"/>
              <a:ext cx="82500" cy="906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939315" y="2159856"/>
              <a:ext cx="85800" cy="936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607777" y="1013681"/>
              <a:ext cx="516000" cy="2589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3"/>
          <p:cNvSpPr txBox="1"/>
          <p:nvPr>
            <p:ph type="ctrTitle"/>
          </p:nvPr>
        </p:nvSpPr>
        <p:spPr>
          <a:xfrm>
            <a:off x="2111075" y="20405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111075" y="3221055"/>
            <a:ext cx="492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idx="1" type="body"/>
          </p:nvPr>
        </p:nvSpPr>
        <p:spPr>
          <a:xfrm>
            <a:off x="1190325" y="2009400"/>
            <a:ext cx="6763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SzPts val="3600"/>
              <a:buFont typeface="Mountains of Christmas"/>
              <a:buChar char="🎃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💀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👻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grpSp>
        <p:nvGrpSpPr>
          <p:cNvPr id="55" name="Google Shape;55;p4"/>
          <p:cNvGrpSpPr/>
          <p:nvPr/>
        </p:nvGrpSpPr>
        <p:grpSpPr>
          <a:xfrm>
            <a:off x="3852559" y="1058084"/>
            <a:ext cx="1438818" cy="876594"/>
            <a:chOff x="3627210" y="808351"/>
            <a:chExt cx="1889700" cy="1151293"/>
          </a:xfrm>
        </p:grpSpPr>
        <p:sp>
          <p:nvSpPr>
            <p:cNvPr id="56" name="Google Shape;56;p4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3852559" y="1092653"/>
            <a:ext cx="1438818" cy="876594"/>
            <a:chOff x="3627210" y="808351"/>
            <a:chExt cx="1889700" cy="1151293"/>
          </a:xfrm>
        </p:grpSpPr>
        <p:sp>
          <p:nvSpPr>
            <p:cNvPr id="61" name="Google Shape;61;p4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4693075" y="1409475"/>
            <a:ext cx="33402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🎃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💀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6147" y="4265808"/>
            <a:ext cx="423752" cy="204161"/>
          </a:xfrm>
          <a:custGeom>
            <a:rect b="b" l="l" r="r" t="t"/>
            <a:pathLst>
              <a:path extrusionOk="0" h="120000" w="120000">
                <a:moveTo>
                  <a:pt x="14558" y="53636"/>
                </a:moveTo>
                <a:cubicBezTo>
                  <a:pt x="21617" y="50909"/>
                  <a:pt x="31764" y="60909"/>
                  <a:pt x="28676" y="78181"/>
                </a:cubicBezTo>
                <a:cubicBezTo>
                  <a:pt x="38382" y="71818"/>
                  <a:pt x="48088" y="100000"/>
                  <a:pt x="45882" y="120000"/>
                </a:cubicBezTo>
                <a:cubicBezTo>
                  <a:pt x="49852" y="107272"/>
                  <a:pt x="63529" y="86363"/>
                  <a:pt x="74117" y="105454"/>
                </a:cubicBezTo>
                <a:cubicBezTo>
                  <a:pt x="75441" y="88181"/>
                  <a:pt x="86911" y="82727"/>
                  <a:pt x="94411" y="90909"/>
                </a:cubicBezTo>
                <a:cubicBezTo>
                  <a:pt x="94852" y="66363"/>
                  <a:pt x="111176" y="77272"/>
                  <a:pt x="120000" y="84545"/>
                </a:cubicBezTo>
                <a:cubicBezTo>
                  <a:pt x="117352" y="72727"/>
                  <a:pt x="108970" y="58181"/>
                  <a:pt x="104117" y="52727"/>
                </a:cubicBezTo>
                <a:cubicBezTo>
                  <a:pt x="92647" y="41818"/>
                  <a:pt x="84264" y="43636"/>
                  <a:pt x="84264" y="43636"/>
                </a:cubicBezTo>
                <a:cubicBezTo>
                  <a:pt x="84264" y="43636"/>
                  <a:pt x="82941" y="81818"/>
                  <a:pt x="60441" y="80000"/>
                </a:cubicBezTo>
                <a:cubicBezTo>
                  <a:pt x="59558" y="77272"/>
                  <a:pt x="63529" y="67272"/>
                  <a:pt x="63970" y="65454"/>
                </a:cubicBezTo>
                <a:cubicBezTo>
                  <a:pt x="61323" y="66363"/>
                  <a:pt x="59117" y="69090"/>
                  <a:pt x="56911" y="67272"/>
                </a:cubicBezTo>
                <a:cubicBezTo>
                  <a:pt x="53823" y="65454"/>
                  <a:pt x="54264" y="63636"/>
                  <a:pt x="52941" y="57272"/>
                </a:cubicBezTo>
                <a:cubicBezTo>
                  <a:pt x="52058" y="61818"/>
                  <a:pt x="51176" y="68181"/>
                  <a:pt x="49852" y="71818"/>
                </a:cubicBezTo>
                <a:cubicBezTo>
                  <a:pt x="41470" y="59090"/>
                  <a:pt x="39264" y="33636"/>
                  <a:pt x="39705" y="23636"/>
                </a:cubicBezTo>
                <a:cubicBezTo>
                  <a:pt x="36176" y="12727"/>
                  <a:pt x="11911" y="0"/>
                  <a:pt x="0" y="30000"/>
                </a:cubicBezTo>
                <a:cubicBezTo>
                  <a:pt x="7058" y="30909"/>
                  <a:pt x="16764" y="34545"/>
                  <a:pt x="14558" y="536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9" y="3496372"/>
            <a:ext cx="2725900" cy="1651683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9" y="4159029"/>
            <a:ext cx="2967" cy="6528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6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" y="3863818"/>
            <a:ext cx="62910" cy="75373"/>
          </a:xfrm>
          <a:custGeom>
            <a:rect b="b" l="l" r="r" t="t"/>
            <a:pathLst>
              <a:path extrusionOk="0" h="120000" w="120000">
                <a:moveTo>
                  <a:pt x="90000" y="55000"/>
                </a:moveTo>
                <a:lnTo>
                  <a:pt x="96000" y="100000"/>
                </a:lnTo>
                <a:lnTo>
                  <a:pt x="84000" y="105000"/>
                </a:lnTo>
                <a:lnTo>
                  <a:pt x="78000" y="95000"/>
                </a:lnTo>
                <a:lnTo>
                  <a:pt x="78000" y="80000"/>
                </a:lnTo>
                <a:lnTo>
                  <a:pt x="66000" y="95000"/>
                </a:lnTo>
                <a:lnTo>
                  <a:pt x="72000" y="115000"/>
                </a:lnTo>
                <a:lnTo>
                  <a:pt x="84000" y="120000"/>
                </a:lnTo>
                <a:lnTo>
                  <a:pt x="120000" y="100000"/>
                </a:lnTo>
                <a:lnTo>
                  <a:pt x="120000" y="40000"/>
                </a:lnTo>
                <a:lnTo>
                  <a:pt x="6000" y="0"/>
                </a:lnTo>
                <a:lnTo>
                  <a:pt x="0" y="5000"/>
                </a:lnTo>
                <a:lnTo>
                  <a:pt x="0" y="65000"/>
                </a:lnTo>
                <a:lnTo>
                  <a:pt x="36000" y="25000"/>
                </a:lnTo>
                <a:lnTo>
                  <a:pt x="90000" y="55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5"/>
          <p:cNvGrpSpPr/>
          <p:nvPr/>
        </p:nvGrpSpPr>
        <p:grpSpPr>
          <a:xfrm>
            <a:off x="7687010" y="184643"/>
            <a:ext cx="1259237" cy="1463794"/>
            <a:chOff x="6526085" y="892856"/>
            <a:chExt cx="1259237" cy="1463794"/>
          </a:xfrm>
        </p:grpSpPr>
        <p:sp>
          <p:nvSpPr>
            <p:cNvPr id="74" name="Google Shape;74;p5"/>
            <p:cNvSpPr/>
            <p:nvPr/>
          </p:nvSpPr>
          <p:spPr>
            <a:xfrm>
              <a:off x="6972043" y="892856"/>
              <a:ext cx="665896" cy="26351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223287" y="1354516"/>
              <a:ext cx="257575" cy="119291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526085" y="1222613"/>
              <a:ext cx="524645" cy="201193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75526" y="2243293"/>
              <a:ext cx="109796" cy="113357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37840" y="1637166"/>
              <a:ext cx="75373" cy="75373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452548" y="1731382"/>
              <a:ext cx="163210" cy="179234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38203" y="184653"/>
            <a:ext cx="936059" cy="2261074"/>
            <a:chOff x="138203" y="852028"/>
            <a:chExt cx="936059" cy="2261074"/>
          </a:xfrm>
        </p:grpSpPr>
        <p:sp>
          <p:nvSpPr>
            <p:cNvPr id="81" name="Google Shape;81;p5"/>
            <p:cNvSpPr/>
            <p:nvPr/>
          </p:nvSpPr>
          <p:spPr>
            <a:xfrm>
              <a:off x="549617" y="2510239"/>
              <a:ext cx="524645" cy="219591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216718" y="1781631"/>
              <a:ext cx="665896" cy="323452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38203" y="2268418"/>
              <a:ext cx="392297" cy="179234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16065" y="852028"/>
              <a:ext cx="100300" cy="1003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54405" y="1162943"/>
              <a:ext cx="116324" cy="119291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30773" y="1282284"/>
              <a:ext cx="210689" cy="204161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66469" y="2927933"/>
              <a:ext cx="169738" cy="185169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6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92" name="Google Shape;92;p6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99" name="Google Shape;99;p6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6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1504825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8" name="Google Shape;108;p6"/>
          <p:cNvSpPr txBox="1"/>
          <p:nvPr>
            <p:ph idx="2" type="body"/>
          </p:nvPr>
        </p:nvSpPr>
        <p:spPr>
          <a:xfrm>
            <a:off x="4661650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13" name="Google Shape;113;p7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7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20" name="Google Shape;120;p7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7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1214525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9" name="Google Shape;129;p7"/>
          <p:cNvSpPr txBox="1"/>
          <p:nvPr>
            <p:ph idx="2" type="body"/>
          </p:nvPr>
        </p:nvSpPr>
        <p:spPr>
          <a:xfrm>
            <a:off x="3468063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0" name="Google Shape;130;p7"/>
          <p:cNvSpPr txBox="1"/>
          <p:nvPr>
            <p:ph idx="3" type="body"/>
          </p:nvPr>
        </p:nvSpPr>
        <p:spPr>
          <a:xfrm>
            <a:off x="5721600" y="1495425"/>
            <a:ext cx="2143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35" name="Google Shape;135;p8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42" name="Google Shape;142;p8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8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54" name="Google Shape;154;p9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61" name="Google Shape;161;p9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mpkin orang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73" name="Google Shape;173;p10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0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80" name="Google Shape;180;p10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🎃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💀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👻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Aw0uORumRts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ctrTitle"/>
          </p:nvPr>
        </p:nvSpPr>
        <p:spPr>
          <a:xfrm>
            <a:off x="2147275" y="1111525"/>
            <a:ext cx="4849500" cy="20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latin typeface="Bigelow Rules"/>
                <a:ea typeface="Bigelow Rules"/>
                <a:cs typeface="Bigelow Rules"/>
                <a:sym typeface="Bigelow Rules"/>
              </a:rPr>
              <a:t>Southern Gothic Literature</a:t>
            </a:r>
            <a:endParaRPr sz="74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4805675" y="3508925"/>
            <a:ext cx="37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by Sara Talbot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Related Media and Literature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100" y="933925"/>
            <a:ext cx="19621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250" y="933924"/>
            <a:ext cx="1806992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5550" y="933925"/>
            <a:ext cx="1807000" cy="2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725" y="933925"/>
            <a:ext cx="1868700" cy="2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type="ctrTitle"/>
          </p:nvPr>
        </p:nvSpPr>
        <p:spPr>
          <a:xfrm>
            <a:off x="2111075" y="2040550"/>
            <a:ext cx="492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igelow Rules"/>
                <a:ea typeface="Bigelow Rules"/>
                <a:cs typeface="Bigelow Rules"/>
                <a:sym typeface="Bigelow Rules"/>
              </a:rPr>
              <a:t>The End?</a:t>
            </a:r>
            <a:endParaRPr sz="60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idx="1" type="body"/>
          </p:nvPr>
        </p:nvSpPr>
        <p:spPr>
          <a:xfrm>
            <a:off x="1190325" y="2009400"/>
            <a:ext cx="6763200" cy="18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50">
                <a:latin typeface="ABeeZee"/>
                <a:ea typeface="ABeeZee"/>
                <a:cs typeface="ABeeZee"/>
                <a:sym typeface="ABeeZee"/>
              </a:rPr>
              <a:t>Common themes of Southern Gothic Literature include eccentric, disturbing, or deeply flawed characters who are usually in decayed or derelict settings, with a fixation on the “grotesque” which usually stems from poverty, </a:t>
            </a:r>
            <a:r>
              <a:rPr lang="en" sz="1950">
                <a:latin typeface="ABeeZee"/>
                <a:ea typeface="ABeeZee"/>
                <a:cs typeface="ABeeZee"/>
                <a:sym typeface="ABeeZee"/>
              </a:rPr>
              <a:t>alienation</a:t>
            </a:r>
            <a:r>
              <a:rPr lang="en" sz="1950">
                <a:latin typeface="ABeeZee"/>
                <a:ea typeface="ABeeZee"/>
                <a:cs typeface="ABeeZee"/>
                <a:sym typeface="ABeeZee"/>
              </a:rPr>
              <a:t>, crime, violence and racism. 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type="title"/>
          </p:nvPr>
        </p:nvSpPr>
        <p:spPr>
          <a:xfrm>
            <a:off x="1011450" y="118650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Flannery O’Connor</a:t>
            </a:r>
            <a:endParaRPr sz="52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258" name="Google Shape;258;p16"/>
          <p:cNvSpPr txBox="1"/>
          <p:nvPr>
            <p:ph idx="2" type="body"/>
          </p:nvPr>
        </p:nvSpPr>
        <p:spPr>
          <a:xfrm>
            <a:off x="4206325" y="1230500"/>
            <a:ext cx="4069200" cy="28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🎃"/>
            </a:pPr>
            <a:r>
              <a:rPr lang="en" sz="1100"/>
              <a:t>This short story is about a family of six who are driving from Georgia to Florida and on the way they get intercepted by an escaped convict and his </a:t>
            </a:r>
            <a:r>
              <a:rPr lang="en" sz="1100"/>
              <a:t>posse. </a:t>
            </a:r>
            <a:endParaRPr sz="11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🎃"/>
            </a:pPr>
            <a:r>
              <a:rPr lang="en" sz="1100"/>
              <a:t>“A Good Man is Hard to Find” is a great short story, however the language is racist and very reminiscent of the time it was written.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🎃"/>
            </a:pPr>
            <a:r>
              <a:rPr lang="en" sz="1100"/>
              <a:t>Allow students to ask questions surrounding O’Connor and her backstory as well as her many works.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59" name="Google Shape;2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800" y="976050"/>
            <a:ext cx="2293200" cy="35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To Start the Unit</a:t>
            </a:r>
            <a:endParaRPr sz="52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1122400" y="1166025"/>
            <a:ext cx="3399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🎃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Do a 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powerpoint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 presentation on Flannery O’Connor and her history.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🎃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Watch the short film “Alma” and have the students give 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their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 thoughts on 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https://youtu.be/Aw0uORumRts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●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Do a creative writing 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assignment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 on “Alma”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925" y="1166025"/>
            <a:ext cx="3849024" cy="21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“A Good Man is Hard to Find”</a:t>
            </a:r>
            <a:endParaRPr sz="52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272" name="Google Shape;272;p18"/>
          <p:cNvSpPr txBox="1"/>
          <p:nvPr>
            <p:ph idx="1" type="body"/>
          </p:nvPr>
        </p:nvSpPr>
        <p:spPr>
          <a:xfrm>
            <a:off x="4932825" y="1160225"/>
            <a:ext cx="33402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🎃"/>
            </a:pPr>
            <a:r>
              <a:rPr lang="en" sz="1600"/>
              <a:t>After having the students read the short story on </a:t>
            </a:r>
            <a:r>
              <a:rPr lang="en" sz="1600"/>
              <a:t>their</a:t>
            </a:r>
            <a:r>
              <a:rPr lang="en" sz="1600"/>
              <a:t> own, I would ask them to make a journal entry immediately after reading it </a:t>
            </a:r>
            <a:r>
              <a:rPr lang="en" sz="1600"/>
              <a:t>encompassing</a:t>
            </a:r>
            <a:r>
              <a:rPr lang="en" sz="1600"/>
              <a:t> </a:t>
            </a:r>
            <a:r>
              <a:rPr lang="en" sz="1600"/>
              <a:t>their</a:t>
            </a:r>
            <a:r>
              <a:rPr lang="en" sz="1600"/>
              <a:t> feelings about the work.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🎃"/>
            </a:pPr>
            <a:r>
              <a:rPr lang="en" sz="1600"/>
              <a:t>Group share surrounding the </a:t>
            </a:r>
            <a:r>
              <a:rPr lang="en" sz="1600"/>
              <a:t>initial</a:t>
            </a:r>
            <a:r>
              <a:rPr lang="en" sz="1600"/>
              <a:t> reactions that each student had.</a:t>
            </a:r>
            <a:endParaRPr sz="1600"/>
          </a:p>
        </p:txBody>
      </p:sp>
      <p:pic>
        <p:nvPicPr>
          <p:cNvPr id="273" name="Google Shape;2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75" y="1063375"/>
            <a:ext cx="4277201" cy="33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idx="4294967295" type="body"/>
          </p:nvPr>
        </p:nvSpPr>
        <p:spPr>
          <a:xfrm>
            <a:off x="2126975" y="0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First Activity</a:t>
            </a:r>
            <a:endParaRPr sz="52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816575" y="1253175"/>
            <a:ext cx="3454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🎃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Have the students in groups plan a “road trip” that the family would 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have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 been on in “A Good Man is Hard to Find”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🎃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Look online for a map from Atlanta to Florida from the 1950’s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eeZee"/>
              <a:buChar char="🎃"/>
            </a:pP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Have the students go through photographs from famous Southern Gothic photographers and put together a 		slideshow 	to show the 		class what 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their</a:t>
            </a:r>
            <a:r>
              <a:rPr lang="en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 trip would 	have looked like.</a:t>
            </a:r>
            <a:endParaRPr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280" name="Google Shape;2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00" y="1344000"/>
            <a:ext cx="4069825" cy="27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150" y="2411850"/>
            <a:ext cx="1988900" cy="16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Second Activity</a:t>
            </a:r>
            <a:endParaRPr sz="52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4693075" y="878325"/>
            <a:ext cx="3340200" cy="3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🎃"/>
            </a:pPr>
            <a:r>
              <a:rPr lang="en" sz="1500"/>
              <a:t>Take three other Flannery O’Connor short stories and assign each student a new story.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🎃"/>
            </a:pPr>
            <a:r>
              <a:rPr lang="en" sz="1500"/>
              <a:t>Have the students after they </a:t>
            </a:r>
            <a:r>
              <a:rPr lang="en" sz="1500"/>
              <a:t>have</a:t>
            </a:r>
            <a:r>
              <a:rPr lang="en" sz="1500"/>
              <a:t> read the story come together as a group to explain what they have read </a:t>
            </a:r>
            <a:endParaRPr sz="15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🎃"/>
            </a:pPr>
            <a:r>
              <a:rPr lang="en" sz="1500"/>
              <a:t>Have the students figure out how each story relates to the other and how they all in turn either emulate the Southern Gothic stereotype or the idea of the “grotesque.” </a:t>
            </a:r>
            <a:endParaRPr sz="1500"/>
          </a:p>
        </p:txBody>
      </p:sp>
      <p:pic>
        <p:nvPicPr>
          <p:cNvPr id="288" name="Google Shape;2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00" y="551025"/>
            <a:ext cx="2245000" cy="22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948425"/>
            <a:ext cx="2718389" cy="2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/>
          <p:nvPr>
            <p:ph idx="4294967295" type="body"/>
          </p:nvPr>
        </p:nvSpPr>
        <p:spPr>
          <a:xfrm>
            <a:off x="2127000" y="-119875"/>
            <a:ext cx="4890000" cy="1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Third </a:t>
            </a:r>
            <a:r>
              <a:rPr lang="en" sz="5200">
                <a:solidFill>
                  <a:srgbClr val="FFFFFF"/>
                </a:solidFill>
                <a:latin typeface="Bigelow Rules"/>
                <a:ea typeface="Bigelow Rules"/>
                <a:cs typeface="Bigelow Rules"/>
                <a:sym typeface="Bigelow Rules"/>
              </a:rPr>
              <a:t>Activity</a:t>
            </a:r>
            <a:endParaRPr sz="5200">
              <a:solidFill>
                <a:srgbClr val="FFFFFF"/>
              </a:solidFill>
              <a:latin typeface="Bigelow Rules"/>
              <a:ea typeface="Bigelow Rules"/>
              <a:cs typeface="Bigelow Rules"/>
              <a:sym typeface="Bigelow Rule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773700" y="528250"/>
            <a:ext cx="37704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Grotesque versus Humor</a:t>
            </a:r>
            <a:endParaRPr sz="1300" u="sng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Have the students analyze the quote in relation to the story.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Think about and go over these questions: </a:t>
            </a:r>
            <a:endParaRPr sz="1300" u="sng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How would you define the words "gothic" and "grotesque"?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What does O'Connor mean by "grotesque"?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What elements of "A Good Man is Hard to Find" would you describe as "grotesque"?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What elements of "A Good Man is Hard to Find" would you describe as humorous?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BeeZee"/>
              <a:buChar char="●"/>
            </a:pPr>
            <a:r>
              <a:rPr lang="en" sz="13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What are the effects of O'Connor's being both humorous and grotesque in "A Good Man is Hard to Find"?</a:t>
            </a:r>
            <a:endParaRPr sz="13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296" name="Google Shape;2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225" y="1084000"/>
            <a:ext cx="4707773" cy="264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/>
          <p:nvPr>
            <p:ph idx="1" type="body"/>
          </p:nvPr>
        </p:nvSpPr>
        <p:spPr>
          <a:xfrm>
            <a:off x="1504825" y="1495425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231F20"/>
                </a:solidFill>
              </a:rPr>
              <a:t>First Option:</a:t>
            </a:r>
            <a:endParaRPr u="sng">
              <a:solidFill>
                <a:srgbClr val="231F2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1F20"/>
                </a:solidFill>
              </a:rPr>
              <a:t>Using the three different stories by O’Connor, write a paper examining the significance of the Southern setting in the stories. Use the primary source material explored in this lesson to detail O'Connor's portrayal of the South.</a:t>
            </a:r>
            <a:endParaRPr/>
          </a:p>
        </p:txBody>
      </p:sp>
      <p:sp>
        <p:nvSpPr>
          <p:cNvPr id="302" name="Google Shape;302;p22"/>
          <p:cNvSpPr txBox="1"/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Bigelow Rules"/>
                <a:ea typeface="Bigelow Rules"/>
                <a:cs typeface="Bigelow Rules"/>
                <a:sym typeface="Bigelow Rules"/>
              </a:rPr>
              <a:t>All of this Culminates into an Essay</a:t>
            </a:r>
            <a:endParaRPr sz="5200"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303" name="Google Shape;303;p22"/>
          <p:cNvSpPr txBox="1"/>
          <p:nvPr>
            <p:ph idx="2" type="body"/>
          </p:nvPr>
        </p:nvSpPr>
        <p:spPr>
          <a:xfrm>
            <a:off x="4650750" y="1212100"/>
            <a:ext cx="29775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Second Option: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Identify who is the real “Misfit” in the story and use evidence from the primary source material to support the claim.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Third Option: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Find the humor in the grotesque. Analyze O’Connor’s use of the grotesque and humor in the text.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lloween2016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6D0E2"/>
      </a:lt2>
      <a:accent1>
        <a:srgbClr val="6E45B9"/>
      </a:accent1>
      <a:accent2>
        <a:srgbClr val="593094"/>
      </a:accent2>
      <a:accent3>
        <a:srgbClr val="FF9900"/>
      </a:accent3>
      <a:accent4>
        <a:srgbClr val="FF6D00"/>
      </a:accent4>
      <a:accent5>
        <a:srgbClr val="000000"/>
      </a:accent5>
      <a:accent6>
        <a:srgbClr val="66666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