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Economica"/>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a46ef4e0d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a46ef4e0d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a46ef4e0de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a46ef4e0de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a46ef4e0de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a46ef4e0de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a46ef4e0d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a46ef4e0d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a46ef4e0d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a46ef4e0d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a46ef4e0d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a46ef4e0d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a46ef4e0d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a46ef4e0d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a46ef4e0d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a46ef4e0d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a46ef4e0d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a46ef4e0d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a46ef4e0d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a46ef4e0d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a46ef4e0d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a46ef4e0d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a46ef4e0d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a46ef4e0d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650625" y="-117500"/>
            <a:ext cx="4023300" cy="2934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“Your Life Is Your Own!”: A Unit Of Study of Purpose thru Graphic Novels</a:t>
            </a:r>
            <a:endParaRPr sz="3600"/>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Justin Nguyen, ENGL 112B</a:t>
            </a:r>
            <a:endParaRPr/>
          </a:p>
        </p:txBody>
      </p:sp>
      <p:pic>
        <p:nvPicPr>
          <p:cNvPr id="64" name="Google Shape;64;p13"/>
          <p:cNvPicPr preferRelativeResize="0"/>
          <p:nvPr/>
        </p:nvPicPr>
        <p:blipFill>
          <a:blip r:embed="rId3">
            <a:alphaModFix/>
          </a:blip>
          <a:stretch>
            <a:fillRect/>
          </a:stretch>
        </p:blipFill>
        <p:spPr>
          <a:xfrm>
            <a:off x="917638" y="486412"/>
            <a:ext cx="1132935" cy="417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Flashpoint (cont)</a:t>
            </a:r>
            <a:endParaRPr/>
          </a:p>
        </p:txBody>
      </p:sp>
      <p:sp>
        <p:nvSpPr>
          <p:cNvPr id="125" name="Google Shape;125;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-possible discussion prompts include: “what did it take for you get in this situation now?” “What would you sacrifice for your goals/future?”</a:t>
            </a:r>
            <a:endParaRPr/>
          </a:p>
          <a:p>
            <a:pPr indent="0" lvl="0" marL="0" rtl="0" algn="l">
              <a:spcBef>
                <a:spcPts val="1200"/>
              </a:spcBef>
              <a:spcAft>
                <a:spcPts val="0"/>
              </a:spcAft>
              <a:buNone/>
            </a:pPr>
            <a:r>
              <a:rPr lang="en"/>
              <a:t>-additional articles/activities may include examining the Hero’s journey, contextualizing Flash”s sacrifice as the Transformative/Atonement stage</a:t>
            </a:r>
            <a:endParaRPr/>
          </a:p>
          <a:p>
            <a:pPr indent="0" lvl="0" marL="0" rtl="0" algn="l">
              <a:spcBef>
                <a:spcPts val="1200"/>
              </a:spcBef>
              <a:spcAft>
                <a:spcPts val="0"/>
              </a:spcAft>
              <a:buNone/>
            </a:pPr>
            <a:r>
              <a:rPr lang="en"/>
              <a:t>-relevant in that many </a:t>
            </a:r>
            <a:r>
              <a:rPr lang="en"/>
              <a:t>students</a:t>
            </a:r>
            <a:r>
              <a:rPr lang="en"/>
              <a:t> will have to/are already questioning their Transformative process</a:t>
            </a:r>
            <a:endParaRPr/>
          </a:p>
          <a:p>
            <a:pPr indent="0" lvl="0" marL="0" rtl="0" algn="l">
              <a:spcBef>
                <a:spcPts val="1200"/>
              </a:spcBef>
              <a:spcAft>
                <a:spcPts val="1200"/>
              </a:spcAft>
              <a:buNone/>
            </a:pPr>
            <a:r>
              <a:rPr lang="en"/>
              <a:t>-final: Web diagram, with the center being what would happen if the student </a:t>
            </a:r>
            <a:r>
              <a:rPr lang="en"/>
              <a:t>disappeared</a:t>
            </a:r>
            <a:r>
              <a:rPr lang="en"/>
              <a:t>, and each connecting web bubble detailing its effects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Main Text: </a:t>
            </a:r>
            <a:r>
              <a:rPr i="1" lang="en"/>
              <a:t>Mob Psycho 100 by “One”</a:t>
            </a:r>
            <a:endParaRPr/>
          </a:p>
        </p:txBody>
      </p:sp>
      <p:sp>
        <p:nvSpPr>
          <p:cNvPr id="131" name="Google Shape;131;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-Mob is a simple boy with incredible psychic powers struggling to find simple happiness in a world that keeps unrelenting pressure on using his psychic powers “correctly”</a:t>
            </a:r>
            <a:endParaRPr/>
          </a:p>
          <a:p>
            <a:pPr indent="0" lvl="0" marL="0" rtl="0" algn="l">
              <a:spcBef>
                <a:spcPts val="1200"/>
              </a:spcBef>
              <a:spcAft>
                <a:spcPts val="0"/>
              </a:spcAft>
              <a:buNone/>
            </a:pPr>
            <a:r>
              <a:rPr lang="en"/>
              <a:t>-in additional to every theme </a:t>
            </a:r>
            <a:r>
              <a:rPr lang="en"/>
              <a:t>coveted</a:t>
            </a:r>
            <a:r>
              <a:rPr lang="en"/>
              <a:t> so far, Mob’s main message is one of self-determinism; it’s main theme in the anime adaptation is “Your Life is Your Own!”</a:t>
            </a:r>
            <a:endParaRPr/>
          </a:p>
          <a:p>
            <a:pPr indent="0" lvl="0" marL="0" rtl="0" algn="l">
              <a:spcBef>
                <a:spcPts val="1200"/>
              </a:spcBef>
              <a:spcAft>
                <a:spcPts val="1200"/>
              </a:spcAft>
              <a:buNone/>
            </a:pPr>
            <a:r>
              <a:rPr lang="en"/>
              <a:t>-students will read the entirety of the manga series over the course of this unit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Assignment: Mob Diary</a:t>
            </a:r>
            <a:endParaRPr/>
          </a:p>
        </p:txBody>
      </p:sp>
      <p:sp>
        <p:nvSpPr>
          <p:cNvPr id="137" name="Google Shape;137;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will log their thoughts on their purpose as the semester progresses, with the goal being to see their change in perspective between the first day of class and after they’ve read the entirety of Mob Psycho 100.</a:t>
            </a:r>
            <a:endParaRPr/>
          </a:p>
          <a:p>
            <a:pPr indent="0" lvl="0" marL="0" rtl="0" algn="l">
              <a:spcBef>
                <a:spcPts val="1200"/>
              </a:spcBef>
              <a:spcAft>
                <a:spcPts val="1200"/>
              </a:spcAft>
              <a:buNone/>
            </a:pPr>
            <a:r>
              <a:rPr lang="en"/>
              <a:t>-they essentially log their own hero’s journey through my unit of study, showing the</a:t>
            </a:r>
            <a:r>
              <a:rPr lang="en">
                <a:solidFill>
                  <a:srgbClr val="9900FF"/>
                </a:solidFill>
              </a:rPr>
              <a:t> gradual </a:t>
            </a:r>
            <a:r>
              <a:rPr lang="en">
                <a:solidFill>
                  <a:srgbClr val="9900FF"/>
                </a:solidFill>
              </a:rPr>
              <a:t>realization</a:t>
            </a:r>
            <a:r>
              <a:rPr lang="en">
                <a:solidFill>
                  <a:srgbClr val="9900FF"/>
                </a:solidFill>
              </a:rPr>
              <a:t> of their purpose</a:t>
            </a:r>
            <a:r>
              <a:rPr lang="en"/>
              <a:t> through their work in this class and while reading Mob Psycho 100.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Thanks For Listening!  Your Life Is Your Own!!!</a:t>
            </a:r>
            <a:endParaRPr/>
          </a:p>
        </p:txBody>
      </p:sp>
      <p:sp>
        <p:nvSpPr>
          <p:cNvPr id="143" name="Google Shape;143;p2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4" name="Google Shape;144;p25"/>
          <p:cNvPicPr preferRelativeResize="0"/>
          <p:nvPr/>
        </p:nvPicPr>
        <p:blipFill>
          <a:blip r:embed="rId3">
            <a:alphaModFix/>
          </a:blip>
          <a:stretch>
            <a:fillRect/>
          </a:stretch>
        </p:blipFill>
        <p:spPr>
          <a:xfrm>
            <a:off x="836200" y="1331350"/>
            <a:ext cx="4961600" cy="2480800"/>
          </a:xfrm>
          <a:prstGeom prst="rect">
            <a:avLst/>
          </a:prstGeom>
          <a:noFill/>
          <a:ln>
            <a:noFill/>
          </a:ln>
        </p:spPr>
      </p:pic>
      <p:pic>
        <p:nvPicPr>
          <p:cNvPr id="145" name="Google Shape;145;p25"/>
          <p:cNvPicPr preferRelativeResize="0"/>
          <p:nvPr/>
        </p:nvPicPr>
        <p:blipFill>
          <a:blip r:embed="rId4">
            <a:alphaModFix/>
          </a:blip>
          <a:stretch>
            <a:fillRect/>
          </a:stretch>
        </p:blipFill>
        <p:spPr>
          <a:xfrm>
            <a:off x="6065422" y="1130513"/>
            <a:ext cx="2501675" cy="354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Rationale</a:t>
            </a:r>
            <a:endParaRPr/>
          </a:p>
        </p:txBody>
      </p:sp>
      <p:sp>
        <p:nvSpPr>
          <p:cNvPr id="70" name="Google Shape;70;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Graphic novels are often shunned for having illustrations over </a:t>
            </a:r>
            <a:r>
              <a:rPr lang="en" sz="2000"/>
              <a:t>traditional</a:t>
            </a:r>
            <a:r>
              <a:rPr lang="en" sz="2000"/>
              <a:t> novels as </a:t>
            </a:r>
            <a:r>
              <a:rPr lang="en" sz="2000"/>
              <a:t>legitimate</a:t>
            </a:r>
            <a:r>
              <a:rPr lang="en" sz="2000"/>
              <a:t> literature, especially in classroom settings</a:t>
            </a:r>
            <a:endParaRPr sz="2000"/>
          </a:p>
          <a:p>
            <a:pPr indent="-355600" lvl="0" marL="457200" rtl="0" algn="l">
              <a:spcBef>
                <a:spcPts val="0"/>
              </a:spcBef>
              <a:spcAft>
                <a:spcPts val="0"/>
              </a:spcAft>
              <a:buSzPts val="2000"/>
              <a:buChar char="●"/>
            </a:pPr>
            <a:r>
              <a:rPr lang="en" sz="2000"/>
              <a:t>At the same time, many </a:t>
            </a:r>
            <a:r>
              <a:rPr lang="en" sz="2000"/>
              <a:t>students</a:t>
            </a:r>
            <a:r>
              <a:rPr lang="en" sz="2000"/>
              <a:t> grapple with their decisions for the future, their purpose in life beyond high school</a:t>
            </a:r>
            <a:endParaRPr sz="2000"/>
          </a:p>
          <a:p>
            <a:pPr indent="-355600" lvl="0" marL="457200" rtl="0" algn="l">
              <a:spcBef>
                <a:spcPts val="0"/>
              </a:spcBef>
              <a:spcAft>
                <a:spcPts val="0"/>
              </a:spcAft>
              <a:buSzPts val="2000"/>
              <a:buChar char="●"/>
            </a:pPr>
            <a:r>
              <a:rPr lang="en" sz="2000"/>
              <a:t>This unit will address both aspects of these conflicts; exclusively introducing a selection of graphic novels throughout this unit, with each graphic novel exploring self-autonomy, consideration for one’s future, and even dying/effects of dying</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Basic Format For Unit Of Study</a:t>
            </a:r>
            <a:endParaRPr/>
          </a:p>
        </p:txBody>
      </p:sp>
      <p:sp>
        <p:nvSpPr>
          <p:cNvPr id="76" name="Google Shape;76;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-This unit will take roughly 8-9 weeks; with 3 graphic novels discussed in class+ one ongoing manga series </a:t>
            </a:r>
            <a:endParaRPr sz="2000"/>
          </a:p>
          <a:p>
            <a:pPr indent="0" lvl="0" marL="0" rtl="0" algn="l">
              <a:spcBef>
                <a:spcPts val="1200"/>
              </a:spcBef>
              <a:spcAft>
                <a:spcPts val="0"/>
              </a:spcAft>
              <a:buNone/>
            </a:pPr>
            <a:r>
              <a:rPr lang="en" sz="2000"/>
              <a:t>-each graphic novel will cover a different aspect of the main theme of my unit of study:</a:t>
            </a:r>
            <a:r>
              <a:rPr lang="en" sz="2000">
                <a:solidFill>
                  <a:srgbClr val="0000FF"/>
                </a:solidFill>
              </a:rPr>
              <a:t> “finding one’s purpose”</a:t>
            </a:r>
            <a:endParaRPr sz="2000">
              <a:solidFill>
                <a:srgbClr val="0000FF"/>
              </a:solidFill>
            </a:endParaRPr>
          </a:p>
          <a:p>
            <a:pPr indent="0" lvl="0" marL="0" rtl="0" algn="l">
              <a:spcBef>
                <a:spcPts val="1200"/>
              </a:spcBef>
              <a:spcAft>
                <a:spcPts val="1200"/>
              </a:spcAft>
              <a:buNone/>
            </a:pPr>
            <a:r>
              <a:rPr lang="en" sz="2000"/>
              <a:t>-spend three weeks on each of the in-class novels, manga series will be read at home/on student’s time over the entire unit.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Content Per 3-Week Period</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-There will be one major project due every three weeks per graphic novel, related to the themes present for each novel(ie, Venn diagram for </a:t>
            </a:r>
            <a:r>
              <a:rPr i="1" lang="en" sz="2100"/>
              <a:t>The Eternal Smile)</a:t>
            </a:r>
            <a:endParaRPr sz="2100"/>
          </a:p>
          <a:p>
            <a:pPr indent="0" lvl="0" marL="0" rtl="0" algn="l">
              <a:spcBef>
                <a:spcPts val="1200"/>
              </a:spcBef>
              <a:spcAft>
                <a:spcPts val="0"/>
              </a:spcAft>
              <a:buNone/>
            </a:pPr>
            <a:r>
              <a:rPr lang="en" sz="2100"/>
              <a:t>-content mostly discussion-based around various prompts, supplementary articles (ie, hospice reports for </a:t>
            </a:r>
            <a:r>
              <a:rPr i="1" lang="en" sz="2100"/>
              <a:t>All Star Superman)</a:t>
            </a:r>
            <a:endParaRPr i="1" sz="2100"/>
          </a:p>
          <a:p>
            <a:pPr indent="0" lvl="0" marL="0" rtl="0" algn="l">
              <a:spcBef>
                <a:spcPts val="1200"/>
              </a:spcBef>
              <a:spcAft>
                <a:spcPts val="1200"/>
              </a:spcAft>
              <a:buNone/>
            </a:pPr>
            <a:r>
              <a:rPr lang="en" sz="2100"/>
              <a:t>-</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Companion Texts: “The Eternal Smile” by Gene L. Yang</a:t>
            </a:r>
            <a:endParaRPr/>
          </a:p>
        </p:txBody>
      </p:sp>
      <p:sp>
        <p:nvSpPr>
          <p:cNvPr id="88" name="Google Shape;88;p17"/>
          <p:cNvSpPr txBox="1"/>
          <p:nvPr>
            <p:ph idx="1" type="body"/>
          </p:nvPr>
        </p:nvSpPr>
        <p:spPr>
          <a:xfrm>
            <a:off x="4572000" y="1225225"/>
            <a:ext cx="4260300" cy="3354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t>-</a:t>
            </a:r>
            <a:r>
              <a:rPr lang="en"/>
              <a:t>This graphic novel offers </a:t>
            </a:r>
            <a:r>
              <a:rPr lang="en"/>
              <a:t>three</a:t>
            </a:r>
            <a:r>
              <a:rPr lang="en"/>
              <a:t> short </a:t>
            </a:r>
            <a:endParaRPr/>
          </a:p>
          <a:p>
            <a:pPr indent="0" lvl="0" marL="0" rtl="0" algn="l">
              <a:lnSpc>
                <a:spcPct val="100000"/>
              </a:lnSpc>
              <a:spcBef>
                <a:spcPts val="1200"/>
              </a:spcBef>
              <a:spcAft>
                <a:spcPts val="0"/>
              </a:spcAft>
              <a:buNone/>
            </a:pPr>
            <a:r>
              <a:rPr lang="en"/>
              <a:t>stories, each story with themes of </a:t>
            </a:r>
            <a:r>
              <a:rPr lang="en">
                <a:solidFill>
                  <a:srgbClr val="0000FF"/>
                </a:solidFill>
              </a:rPr>
              <a:t>escapism</a:t>
            </a:r>
            <a:r>
              <a:rPr lang="en" sz="1400"/>
              <a:t>	</a:t>
            </a:r>
            <a:endParaRPr sz="1400"/>
          </a:p>
          <a:p>
            <a:pPr indent="0" lvl="0" marL="0" rtl="0" algn="l">
              <a:lnSpc>
                <a:spcPct val="100000"/>
              </a:lnSpc>
              <a:spcBef>
                <a:spcPts val="1200"/>
              </a:spcBef>
              <a:spcAft>
                <a:spcPts val="0"/>
              </a:spcAft>
              <a:buNone/>
            </a:pPr>
            <a:r>
              <a:rPr lang="en"/>
              <a:t>-Per weeks, students will engage in discussion relating to each of the short stories, one story per week</a:t>
            </a:r>
            <a:endParaRPr/>
          </a:p>
          <a:p>
            <a:pPr indent="0" lvl="0" marL="0" rtl="0" algn="l">
              <a:lnSpc>
                <a:spcPct val="100000"/>
              </a:lnSpc>
              <a:spcBef>
                <a:spcPts val="1200"/>
              </a:spcBef>
              <a:spcAft>
                <a:spcPts val="0"/>
              </a:spcAft>
              <a:buNone/>
            </a:pPr>
            <a:r>
              <a:t/>
            </a:r>
            <a:endParaRPr/>
          </a:p>
          <a:p>
            <a:pPr indent="0" lvl="0" marL="0" rtl="0" algn="l">
              <a:lnSpc>
                <a:spcPct val="100000"/>
              </a:lnSpc>
              <a:spcBef>
                <a:spcPts val="1200"/>
              </a:spcBef>
              <a:spcAft>
                <a:spcPts val="1200"/>
              </a:spcAft>
              <a:buNone/>
            </a:pPr>
            <a:r>
              <a:t/>
            </a:r>
            <a:endParaRPr/>
          </a:p>
        </p:txBody>
      </p:sp>
      <p:pic>
        <p:nvPicPr>
          <p:cNvPr id="89" name="Google Shape;89;p17"/>
          <p:cNvPicPr preferRelativeResize="0"/>
          <p:nvPr/>
        </p:nvPicPr>
        <p:blipFill>
          <a:blip r:embed="rId3">
            <a:alphaModFix/>
          </a:blip>
          <a:stretch>
            <a:fillRect/>
          </a:stretch>
        </p:blipFill>
        <p:spPr>
          <a:xfrm>
            <a:off x="517725" y="1310725"/>
            <a:ext cx="2434975" cy="318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Eternal Smile(cont)</a:t>
            </a:r>
            <a:endParaRPr/>
          </a:p>
        </p:txBody>
      </p:sp>
      <p:sp>
        <p:nvSpPr>
          <p:cNvPr id="95" name="Google Shape;95;p18"/>
          <p:cNvSpPr txBox="1"/>
          <p:nvPr>
            <p:ph idx="1" type="body"/>
          </p:nvPr>
        </p:nvSpPr>
        <p:spPr>
          <a:xfrm>
            <a:off x="311700" y="1057100"/>
            <a:ext cx="7135200" cy="2575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t>-</a:t>
            </a:r>
            <a:r>
              <a:rPr lang="en" sz="1500"/>
              <a:t>Possible prompts include: “What is humanity’s primary goal?” “What is your most important thing?” </a:t>
            </a:r>
            <a:endParaRPr sz="1500"/>
          </a:p>
          <a:p>
            <a:pPr indent="0" lvl="0" marL="0" rtl="0" algn="l">
              <a:spcBef>
                <a:spcPts val="1200"/>
              </a:spcBef>
              <a:spcAft>
                <a:spcPts val="0"/>
              </a:spcAft>
              <a:buNone/>
            </a:pPr>
            <a:r>
              <a:rPr lang="en" sz="1500"/>
              <a:t>-Supplementary articles will provide context for each setting (ex: </a:t>
            </a:r>
            <a:endParaRPr sz="1500"/>
          </a:p>
          <a:p>
            <a:pPr indent="0" lvl="0" marL="0" rtl="0" algn="l">
              <a:spcBef>
                <a:spcPts val="1200"/>
              </a:spcBef>
              <a:spcAft>
                <a:spcPts val="0"/>
              </a:spcAft>
              <a:buNone/>
            </a:pPr>
            <a:r>
              <a:rPr lang="en" sz="1500"/>
              <a:t>an article regarding Nigerian prince scams for “Urgent Request”)</a:t>
            </a:r>
            <a:endParaRPr sz="1500"/>
          </a:p>
          <a:p>
            <a:pPr indent="0" lvl="0" marL="0" rtl="0" algn="l">
              <a:spcBef>
                <a:spcPts val="1200"/>
              </a:spcBef>
              <a:spcAft>
                <a:spcPts val="0"/>
              </a:spcAft>
              <a:buNone/>
            </a:pPr>
            <a:r>
              <a:rPr lang="en" sz="1500"/>
              <a:t>-final project: Venn Diagram comp/contrasting each short stories take on escapism</a:t>
            </a:r>
            <a:endParaRPr sz="1500"/>
          </a:p>
          <a:p>
            <a:pPr indent="0" lvl="0" marL="0" rtl="0" algn="l">
              <a:spcBef>
                <a:spcPts val="1200"/>
              </a:spcBef>
              <a:spcAft>
                <a:spcPts val="1200"/>
              </a:spcAft>
              <a:buNone/>
            </a:pPr>
            <a:r>
              <a:t/>
            </a:r>
            <a:endParaRPr sz="1900"/>
          </a:p>
        </p:txBody>
      </p:sp>
      <p:pic>
        <p:nvPicPr>
          <p:cNvPr id="96" name="Google Shape;96;p18"/>
          <p:cNvPicPr preferRelativeResize="0"/>
          <p:nvPr/>
        </p:nvPicPr>
        <p:blipFill>
          <a:blip r:embed="rId3">
            <a:alphaModFix/>
          </a:blip>
          <a:stretch>
            <a:fillRect/>
          </a:stretch>
        </p:blipFill>
        <p:spPr>
          <a:xfrm>
            <a:off x="6372375" y="3038098"/>
            <a:ext cx="2331600" cy="1810900"/>
          </a:xfrm>
          <a:prstGeom prst="rect">
            <a:avLst/>
          </a:prstGeom>
          <a:noFill/>
          <a:ln>
            <a:noFill/>
          </a:ln>
        </p:spPr>
      </p:pic>
      <p:pic>
        <p:nvPicPr>
          <p:cNvPr id="97" name="Google Shape;97;p18"/>
          <p:cNvPicPr preferRelativeResize="0"/>
          <p:nvPr/>
        </p:nvPicPr>
        <p:blipFill>
          <a:blip r:embed="rId4">
            <a:alphaModFix/>
          </a:blip>
          <a:stretch>
            <a:fillRect/>
          </a:stretch>
        </p:blipFill>
        <p:spPr>
          <a:xfrm>
            <a:off x="4099622" y="3246077"/>
            <a:ext cx="1280554" cy="1810900"/>
          </a:xfrm>
          <a:prstGeom prst="rect">
            <a:avLst/>
          </a:prstGeom>
          <a:noFill/>
          <a:ln>
            <a:noFill/>
          </a:ln>
        </p:spPr>
      </p:pic>
      <p:pic>
        <p:nvPicPr>
          <p:cNvPr id="98" name="Google Shape;98;p18"/>
          <p:cNvPicPr preferRelativeResize="0"/>
          <p:nvPr/>
        </p:nvPicPr>
        <p:blipFill>
          <a:blip r:embed="rId5">
            <a:alphaModFix/>
          </a:blip>
          <a:stretch>
            <a:fillRect/>
          </a:stretch>
        </p:blipFill>
        <p:spPr>
          <a:xfrm>
            <a:off x="1109650" y="3246084"/>
            <a:ext cx="1280550" cy="1810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i="1" lang="en"/>
              <a:t>All Star Superman </a:t>
            </a:r>
            <a:r>
              <a:rPr lang="en"/>
              <a:t>by Grant Morrison</a:t>
            </a:r>
            <a:endParaRPr/>
          </a:p>
        </p:txBody>
      </p:sp>
      <p:sp>
        <p:nvSpPr>
          <p:cNvPr id="104" name="Google Shape;104;p1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sz="2000"/>
              <a:t>Superman is caught in a freak accident that leaves </a:t>
            </a:r>
            <a:endParaRPr sz="2000"/>
          </a:p>
          <a:p>
            <a:pPr indent="0" lvl="0" marL="0" rtl="0" algn="l">
              <a:spcBef>
                <a:spcPts val="1200"/>
              </a:spcBef>
              <a:spcAft>
                <a:spcPts val="0"/>
              </a:spcAft>
              <a:buNone/>
            </a:pPr>
            <a:r>
              <a:rPr lang="en" sz="2000"/>
              <a:t>him left with a limited amount of time to live</a:t>
            </a:r>
            <a:endParaRPr sz="2000"/>
          </a:p>
          <a:p>
            <a:pPr indent="0" lvl="0" marL="0" rtl="0" algn="l">
              <a:spcBef>
                <a:spcPts val="1200"/>
              </a:spcBef>
              <a:spcAft>
                <a:spcPts val="0"/>
              </a:spcAft>
              <a:buNone/>
            </a:pPr>
            <a:r>
              <a:rPr lang="en" sz="2000"/>
              <a:t>-contains themes of </a:t>
            </a:r>
            <a:r>
              <a:rPr lang="en" sz="2000">
                <a:solidFill>
                  <a:srgbClr val="9900FF"/>
                </a:solidFill>
              </a:rPr>
              <a:t>legacy, impact, dying</a:t>
            </a:r>
            <a:endParaRPr sz="2000"/>
          </a:p>
          <a:p>
            <a:pPr indent="0" lvl="0" marL="0" rtl="0" algn="l">
              <a:spcBef>
                <a:spcPts val="1200"/>
              </a:spcBef>
              <a:spcAft>
                <a:spcPts val="0"/>
              </a:spcAft>
              <a:buNone/>
            </a:pPr>
            <a:r>
              <a:rPr lang="en" sz="2000"/>
              <a:t>-possible prompts include: </a:t>
            </a:r>
            <a:endParaRPr sz="2000"/>
          </a:p>
          <a:p>
            <a:pPr indent="0" lvl="0" marL="0" rtl="0" algn="l">
              <a:spcBef>
                <a:spcPts val="1200"/>
              </a:spcBef>
              <a:spcAft>
                <a:spcPts val="0"/>
              </a:spcAft>
              <a:buNone/>
            </a:pPr>
            <a:r>
              <a:rPr lang="en" sz="2000"/>
              <a:t>“What matters when you die?” </a:t>
            </a:r>
            <a:endParaRPr sz="2000"/>
          </a:p>
          <a:p>
            <a:pPr indent="0" lvl="0" marL="0" rtl="0" algn="l">
              <a:spcBef>
                <a:spcPts val="1200"/>
              </a:spcBef>
              <a:spcAft>
                <a:spcPts val="1200"/>
              </a:spcAft>
              <a:buNone/>
            </a:pPr>
            <a:r>
              <a:rPr lang="en" sz="2000"/>
              <a:t>“What is a good way to die?”</a:t>
            </a:r>
            <a:endParaRPr sz="2000"/>
          </a:p>
        </p:txBody>
      </p:sp>
      <p:pic>
        <p:nvPicPr>
          <p:cNvPr id="105" name="Google Shape;105;p19"/>
          <p:cNvPicPr preferRelativeResize="0"/>
          <p:nvPr/>
        </p:nvPicPr>
        <p:blipFill>
          <a:blip r:embed="rId3">
            <a:alphaModFix/>
          </a:blip>
          <a:stretch>
            <a:fillRect/>
          </a:stretch>
        </p:blipFill>
        <p:spPr>
          <a:xfrm>
            <a:off x="6813525" y="1225225"/>
            <a:ext cx="2018775" cy="3154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Superman (cont)</a:t>
            </a:r>
            <a:endParaRPr/>
          </a:p>
        </p:txBody>
      </p:sp>
      <p:sp>
        <p:nvSpPr>
          <p:cNvPr id="111" name="Google Shape;111;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-supplementary articles may include: a Nov 2021 issue of Scrubs magazine, a nursing blog post regarding hospice workers experience with dying patients</a:t>
            </a:r>
            <a:endParaRPr sz="2000"/>
          </a:p>
          <a:p>
            <a:pPr indent="0" lvl="0" marL="0" rtl="0" algn="l">
              <a:spcBef>
                <a:spcPts val="1200"/>
              </a:spcBef>
              <a:spcAft>
                <a:spcPts val="0"/>
              </a:spcAft>
              <a:buNone/>
            </a:pPr>
            <a:r>
              <a:rPr lang="en" sz="2000"/>
              <a:t>-additional activity: college prep “where will you go?” activity, further tying into the theme of  lasting impact on the future</a:t>
            </a:r>
            <a:endParaRPr sz="2000"/>
          </a:p>
          <a:p>
            <a:pPr indent="0" lvl="0" marL="0" rtl="0" algn="l">
              <a:spcBef>
                <a:spcPts val="1200"/>
              </a:spcBef>
              <a:spcAft>
                <a:spcPts val="1200"/>
              </a:spcAft>
              <a:buNone/>
            </a:pPr>
            <a:r>
              <a:rPr lang="en" sz="2000"/>
              <a:t>-final project: an essay about each </a:t>
            </a:r>
            <a:r>
              <a:rPr lang="en" sz="2000"/>
              <a:t>student</a:t>
            </a:r>
            <a:r>
              <a:rPr lang="en" sz="2000"/>
              <a:t>’s “bucket list”, detailing things they want to do/people they want to grow closer to before they die</a:t>
            </a:r>
            <a:endParaRPr sz="2000"/>
          </a:p>
        </p:txBody>
      </p:sp>
      <p:pic>
        <p:nvPicPr>
          <p:cNvPr id="112" name="Google Shape;112;p20"/>
          <p:cNvPicPr preferRelativeResize="0"/>
          <p:nvPr/>
        </p:nvPicPr>
        <p:blipFill>
          <a:blip r:embed="rId3">
            <a:alphaModFix/>
          </a:blip>
          <a:stretch>
            <a:fillRect/>
          </a:stretch>
        </p:blipFill>
        <p:spPr>
          <a:xfrm>
            <a:off x="8107100" y="0"/>
            <a:ext cx="1036900" cy="140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t>
            </a:r>
            <a:r>
              <a:rPr i="1" lang="en"/>
              <a:t>Flashpoint”</a:t>
            </a:r>
            <a:r>
              <a:rPr lang="en"/>
              <a:t> by Geoff Johns</a:t>
            </a:r>
            <a:endParaRPr/>
          </a:p>
        </p:txBody>
      </p:sp>
      <p:sp>
        <p:nvSpPr>
          <p:cNvPr id="118" name="Google Shape;118;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tale where The Flash’s timeline is altered due to his deceased mother being brought back to life, creating a butterfly effect</a:t>
            </a:r>
            <a:endParaRPr/>
          </a:p>
          <a:p>
            <a:pPr indent="0" lvl="0" marL="0" rtl="0" algn="l">
              <a:spcBef>
                <a:spcPts val="1200"/>
              </a:spcBef>
              <a:spcAft>
                <a:spcPts val="0"/>
              </a:spcAft>
              <a:buNone/>
            </a:pPr>
            <a:r>
              <a:rPr lang="en"/>
              <a:t>-concludes with Barry reversing his mother’s revival for the sake of the world</a:t>
            </a:r>
            <a:endParaRPr/>
          </a:p>
          <a:p>
            <a:pPr indent="0" lvl="0" marL="0" rtl="0" algn="l">
              <a:spcBef>
                <a:spcPts val="1200"/>
              </a:spcBef>
              <a:spcAft>
                <a:spcPts val="1200"/>
              </a:spcAft>
              <a:buNone/>
            </a:pPr>
            <a:r>
              <a:rPr lang="en"/>
              <a:t>-conclusion of </a:t>
            </a:r>
            <a:r>
              <a:rPr i="1" lang="en"/>
              <a:t>Flashpoint</a:t>
            </a:r>
            <a:r>
              <a:rPr lang="en"/>
              <a:t> contains themes of </a:t>
            </a:r>
            <a:r>
              <a:rPr lang="en">
                <a:solidFill>
                  <a:srgbClr val="9900FF"/>
                </a:solidFill>
              </a:rPr>
              <a:t>sacrifice, responsibility</a:t>
            </a:r>
            <a:endParaRPr>
              <a:solidFill>
                <a:srgbClr val="9900FF"/>
              </a:solidFill>
            </a:endParaRPr>
          </a:p>
        </p:txBody>
      </p:sp>
      <p:pic>
        <p:nvPicPr>
          <p:cNvPr id="119" name="Google Shape;119;p21"/>
          <p:cNvPicPr preferRelativeResize="0"/>
          <p:nvPr/>
        </p:nvPicPr>
        <p:blipFill>
          <a:blip r:embed="rId3">
            <a:alphaModFix/>
          </a:blip>
          <a:stretch>
            <a:fillRect/>
          </a:stretch>
        </p:blipFill>
        <p:spPr>
          <a:xfrm>
            <a:off x="3656623" y="2903075"/>
            <a:ext cx="1416750" cy="2175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