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9902b7dda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9902b7dda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9902b7dda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9902b7dda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9902b7dd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9902b7dd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9902b7dda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9902b7dda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9902b7dd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9902b7dd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9902b7dda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9902b7dda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9902b7dda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9902b7dda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9902b7dda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9902b7dda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9902b7dd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9902b7dd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9902b7dda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9902b7dda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100"/>
              <a:t> </a:t>
            </a:r>
            <a:endParaRPr sz="2100"/>
          </a:p>
          <a:p>
            <a:pPr indent="0" lvl="0" marL="0" rtl="0" algn="l">
              <a:spcBef>
                <a:spcPts val="0"/>
              </a:spcBef>
              <a:spcAft>
                <a:spcPts val="0"/>
              </a:spcAft>
              <a:buNone/>
            </a:pPr>
            <a:r>
              <a:rPr lang="en" sz="2544"/>
              <a:t> </a:t>
            </a:r>
            <a:endParaRPr/>
          </a:p>
        </p:txBody>
      </p:sp>
      <p:sp>
        <p:nvSpPr>
          <p:cNvPr id="55" name="Google Shape;55;p13"/>
          <p:cNvSpPr txBox="1"/>
          <p:nvPr>
            <p:ph idx="1" type="body"/>
          </p:nvPr>
        </p:nvSpPr>
        <p:spPr>
          <a:xfrm>
            <a:off x="-98100" y="585225"/>
            <a:ext cx="9432000" cy="24420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en" sz="2036">
                <a:solidFill>
                  <a:schemeClr val="dk1"/>
                </a:solidFill>
                <a:latin typeface="Times New Roman"/>
                <a:ea typeface="Times New Roman"/>
                <a:cs typeface="Times New Roman"/>
                <a:sym typeface="Times New Roman"/>
              </a:rPr>
              <a:t>Facing Violence and Abuse in Maya Angelou’s </a:t>
            </a:r>
            <a:r>
              <a:rPr b="1" i="1" lang="en" sz="2036">
                <a:solidFill>
                  <a:schemeClr val="dk1"/>
                </a:solidFill>
                <a:latin typeface="Times New Roman"/>
                <a:ea typeface="Times New Roman"/>
                <a:cs typeface="Times New Roman"/>
                <a:sym typeface="Times New Roman"/>
              </a:rPr>
              <a:t>I Know Why the Caged Bird Sings </a:t>
            </a:r>
            <a:endParaRPr b="1" i="1" sz="2036">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2344">
              <a:solidFill>
                <a:schemeClr val="dk1"/>
              </a:solidFill>
              <a:latin typeface="Times New Roman"/>
              <a:ea typeface="Times New Roman"/>
              <a:cs typeface="Times New Roman"/>
              <a:sym typeface="Times New Roman"/>
            </a:endParaRPr>
          </a:p>
          <a:p>
            <a:pPr indent="0" lvl="0" marL="2743200" rtl="0" algn="l">
              <a:lnSpc>
                <a:spcPct val="100000"/>
              </a:lnSpc>
              <a:spcBef>
                <a:spcPts val="0"/>
              </a:spcBef>
              <a:spcAft>
                <a:spcPts val="0"/>
              </a:spcAft>
              <a:buNone/>
            </a:pPr>
            <a:r>
              <a:rPr b="1" lang="en" sz="2144">
                <a:solidFill>
                  <a:schemeClr val="dk1"/>
                </a:solidFill>
                <a:latin typeface="Times New Roman"/>
                <a:ea typeface="Times New Roman"/>
                <a:cs typeface="Times New Roman"/>
                <a:sym typeface="Times New Roman"/>
              </a:rPr>
              <a:t>      By Fatima Farheen</a:t>
            </a:r>
            <a:endParaRPr b="1" sz="2144">
              <a:solidFill>
                <a:schemeClr val="dk1"/>
              </a:solidFill>
              <a:latin typeface="Times New Roman"/>
              <a:ea typeface="Times New Roman"/>
              <a:cs typeface="Times New Roman"/>
              <a:sym typeface="Times New Roman"/>
            </a:endParaRPr>
          </a:p>
          <a:p>
            <a:pPr indent="457200" lvl="0" marL="2743200" rtl="0" algn="l">
              <a:lnSpc>
                <a:spcPct val="100000"/>
              </a:lnSpc>
              <a:spcBef>
                <a:spcPts val="0"/>
              </a:spcBef>
              <a:spcAft>
                <a:spcPts val="0"/>
              </a:spcAft>
              <a:buClr>
                <a:schemeClr val="dk1"/>
              </a:buClr>
              <a:buSzPts val="1100"/>
              <a:buFont typeface="Arial"/>
              <a:buNone/>
            </a:pPr>
            <a:r>
              <a:rPr b="1" lang="en" sz="2144">
                <a:solidFill>
                  <a:schemeClr val="dk1"/>
                </a:solidFill>
                <a:latin typeface="Times New Roman"/>
                <a:ea typeface="Times New Roman"/>
                <a:cs typeface="Times New Roman"/>
                <a:sym typeface="Times New Roman"/>
              </a:rPr>
              <a:t>   (Unit of Study)</a:t>
            </a:r>
            <a:endParaRPr b="1" sz="2144">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2144">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5640250" y="2701425"/>
            <a:ext cx="3503751" cy="2442075"/>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686725"/>
            <a:ext cx="3808700" cy="244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Beyond</a:t>
            </a:r>
            <a:r>
              <a:rPr b="1" lang="en"/>
              <a:t> the Text- </a:t>
            </a:r>
            <a:r>
              <a:rPr b="1" lang="en"/>
              <a:t>Writing and Presentation (Activities)</a:t>
            </a:r>
            <a:endParaRPr b="1"/>
          </a:p>
        </p:txBody>
      </p:sp>
      <p:sp>
        <p:nvSpPr>
          <p:cNvPr id="123" name="Google Shape;123;p22"/>
          <p:cNvSpPr txBox="1"/>
          <p:nvPr/>
        </p:nvSpPr>
        <p:spPr>
          <a:xfrm>
            <a:off x="686725" y="1569675"/>
            <a:ext cx="8072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will either work in group or can individually work on </a:t>
            </a:r>
            <a:r>
              <a:rPr lang="en"/>
              <a:t>their</a:t>
            </a:r>
            <a:r>
              <a:rPr lang="en"/>
              <a:t> </a:t>
            </a:r>
            <a:r>
              <a:rPr lang="en"/>
              <a:t>presentation</a:t>
            </a:r>
            <a:r>
              <a:rPr lang="en"/>
              <a:t> connecting the novel with other novel/movie</a:t>
            </a:r>
            <a:endParaRPr/>
          </a:p>
          <a:p>
            <a:pPr indent="-317500" lvl="0" marL="457200" rtl="0" algn="l">
              <a:spcBef>
                <a:spcPts val="0"/>
              </a:spcBef>
              <a:spcAft>
                <a:spcPts val="0"/>
              </a:spcAft>
              <a:buSzPts val="1400"/>
              <a:buChar char="●"/>
            </a:pPr>
            <a:r>
              <a:rPr lang="en"/>
              <a:t>students</a:t>
            </a:r>
            <a:r>
              <a:rPr lang="en"/>
              <a:t> </a:t>
            </a:r>
            <a:r>
              <a:rPr lang="en"/>
              <a:t>find</a:t>
            </a:r>
            <a:r>
              <a:rPr lang="en"/>
              <a:t> quotes from the novel and connect it to the topic </a:t>
            </a:r>
            <a:endParaRPr/>
          </a:p>
          <a:p>
            <a:pPr indent="-317500" lvl="0" marL="457200" rtl="0" algn="l">
              <a:spcBef>
                <a:spcPts val="0"/>
              </a:spcBef>
              <a:spcAft>
                <a:spcPts val="0"/>
              </a:spcAft>
              <a:buSzPts val="1400"/>
              <a:buChar char="●"/>
            </a:pPr>
            <a:r>
              <a:rPr lang="en"/>
              <a:t>students will pair in groups and relate the text to text and then to the topic and then to the world</a:t>
            </a:r>
            <a:endParaRPr/>
          </a:p>
          <a:p>
            <a:pPr indent="-317500" lvl="0" marL="457200" rtl="0" algn="l">
              <a:spcBef>
                <a:spcPts val="0"/>
              </a:spcBef>
              <a:spcAft>
                <a:spcPts val="0"/>
              </a:spcAft>
              <a:buSzPts val="1400"/>
              <a:buChar char="●"/>
            </a:pPr>
            <a:r>
              <a:rPr lang="en"/>
              <a:t>they have to give the </a:t>
            </a:r>
            <a:r>
              <a:rPr lang="en"/>
              <a:t>presentation</a:t>
            </a:r>
            <a:r>
              <a:rPr lang="en"/>
              <a:t> how the novel can help YA in combating </a:t>
            </a:r>
            <a:r>
              <a:rPr lang="en"/>
              <a:t>their</a:t>
            </a:r>
            <a:r>
              <a:rPr lang="en"/>
              <a:t> fears and violence</a:t>
            </a:r>
            <a:endParaRPr/>
          </a:p>
          <a:p>
            <a:pPr indent="-317500" lvl="0" marL="457200" rtl="0" algn="l">
              <a:spcBef>
                <a:spcPts val="0"/>
              </a:spcBef>
              <a:spcAft>
                <a:spcPts val="0"/>
              </a:spcAft>
              <a:buSzPts val="1400"/>
              <a:buChar char="●"/>
            </a:pPr>
            <a:r>
              <a:rPr lang="en"/>
              <a:t>Comparing movie and the novel and relating it to the text </a:t>
            </a:r>
            <a:endParaRPr/>
          </a:p>
          <a:p>
            <a:pPr indent="-317500" lvl="0" marL="457200" rtl="0" algn="l">
              <a:spcBef>
                <a:spcPts val="0"/>
              </a:spcBef>
              <a:spcAft>
                <a:spcPts val="0"/>
              </a:spcAft>
              <a:buSzPts val="1400"/>
              <a:buChar char="●"/>
            </a:pPr>
            <a:r>
              <a:rPr lang="en"/>
              <a:t>All this can be done into a presentation </a:t>
            </a:r>
            <a:r>
              <a:rPr lang="en"/>
              <a:t>format</a:t>
            </a:r>
            <a:r>
              <a:rPr lang="en"/>
              <a:t> and the </a:t>
            </a:r>
            <a:r>
              <a:rPr lang="en"/>
              <a:t>writing</a:t>
            </a:r>
            <a:r>
              <a:rPr lang="en"/>
              <a:t> prompt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Work Cited</a:t>
            </a:r>
            <a:endParaRPr b="1"/>
          </a:p>
        </p:txBody>
      </p:sp>
      <p:sp>
        <p:nvSpPr>
          <p:cNvPr id="129" name="Google Shape;129;p23"/>
          <p:cNvSpPr txBox="1"/>
          <p:nvPr/>
        </p:nvSpPr>
        <p:spPr>
          <a:xfrm>
            <a:off x="546575" y="1569675"/>
            <a:ext cx="8072700" cy="3294000"/>
          </a:xfrm>
          <a:prstGeom prst="rect">
            <a:avLst/>
          </a:prstGeom>
          <a:noFill/>
          <a:ln>
            <a:noFill/>
          </a:ln>
        </p:spPr>
        <p:txBody>
          <a:bodyPr anchorCtr="0" anchor="t" bIns="91425" lIns="91425" spcFirstLastPara="1" rIns="91425" wrap="square" tIns="91425">
            <a:spAutoFit/>
          </a:bodyPr>
          <a:lstStyle/>
          <a:p>
            <a:pPr indent="-457200" lvl="0" marL="457200" rtl="0" algn="l">
              <a:lnSpc>
                <a:spcPct val="200000"/>
              </a:lnSpc>
              <a:spcBef>
                <a:spcPts val="1200"/>
              </a:spcBef>
              <a:spcAft>
                <a:spcPts val="0"/>
              </a:spcAft>
              <a:buClr>
                <a:schemeClr val="dk1"/>
              </a:buClr>
              <a:buSzPts val="1100"/>
              <a:buFont typeface="Arial"/>
              <a:buNone/>
            </a:pPr>
            <a:r>
              <a:rPr lang="en">
                <a:solidFill>
                  <a:schemeClr val="dk1"/>
                </a:solidFill>
              </a:rPr>
              <a:t>Centers for Disease Control and Prevention. (2022, April 6). </a:t>
            </a:r>
            <a:r>
              <a:rPr i="1" lang="en">
                <a:solidFill>
                  <a:schemeClr val="dk1"/>
                </a:solidFill>
              </a:rPr>
              <a:t>Fast facts: Preventing child sexual abuse |violence prevention injury Center CDC</a:t>
            </a:r>
            <a:r>
              <a:rPr lang="en">
                <a:solidFill>
                  <a:schemeClr val="dk1"/>
                </a:solidFill>
              </a:rPr>
              <a:t>. Centers for Disease Control and Prevention. Retrieved November 24, 2022, from https://www.cdc.gov/violenceprevention/childsexualabuse/fastfact.html </a:t>
            </a:r>
            <a:endParaRPr>
              <a:solidFill>
                <a:schemeClr val="dk1"/>
              </a:solidFill>
            </a:endParaRPr>
          </a:p>
          <a:p>
            <a:pPr indent="-457200" lvl="0" marL="457200" rtl="0" algn="l">
              <a:lnSpc>
                <a:spcPct val="200000"/>
              </a:lnSpc>
              <a:spcBef>
                <a:spcPts val="1200"/>
              </a:spcBef>
              <a:spcAft>
                <a:spcPts val="0"/>
              </a:spcAft>
              <a:buClr>
                <a:schemeClr val="dk1"/>
              </a:buClr>
              <a:buSzPts val="1100"/>
              <a:buFont typeface="Arial"/>
              <a:buNone/>
            </a:pPr>
            <a:r>
              <a:rPr lang="en">
                <a:solidFill>
                  <a:schemeClr val="dk1"/>
                </a:solidFill>
              </a:rPr>
              <a:t>Warner, M. L. (2006). </a:t>
            </a:r>
            <a:r>
              <a:rPr i="1" lang="en">
                <a:solidFill>
                  <a:schemeClr val="dk1"/>
                </a:solidFill>
              </a:rPr>
              <a:t>Adolescents in the search for meaning: Tapping the powerful resource of story</a:t>
            </a:r>
            <a:r>
              <a:rPr lang="en">
                <a:solidFill>
                  <a:schemeClr val="dk1"/>
                </a:solidFill>
              </a:rPr>
              <a:t>. Scarecrow Press. </a:t>
            </a:r>
            <a:endParaRPr>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Rationale </a:t>
            </a:r>
            <a:endParaRPr b="1"/>
          </a:p>
        </p:txBody>
      </p:sp>
      <p:sp>
        <p:nvSpPr>
          <p:cNvPr id="63" name="Google Shape;63;p14"/>
          <p:cNvSpPr txBox="1"/>
          <p:nvPr>
            <p:ph idx="4294967295" type="body"/>
          </p:nvPr>
        </p:nvSpPr>
        <p:spPr>
          <a:xfrm>
            <a:off x="868925" y="1152475"/>
            <a:ext cx="7834500" cy="3416400"/>
          </a:xfrm>
          <a:prstGeom prst="rect">
            <a:avLst/>
          </a:prstGeom>
        </p:spPr>
        <p:txBody>
          <a:bodyPr anchorCtr="0" anchor="t" bIns="91425" lIns="91425" spcFirstLastPara="1" rIns="91425" wrap="square" tIns="91425">
            <a:normAutofit fontScale="70000" lnSpcReduction="10000"/>
          </a:bodyPr>
          <a:lstStyle/>
          <a:p>
            <a:pPr indent="0" lvl="0" marL="0" rtl="0" algn="ctr">
              <a:lnSpc>
                <a:spcPct val="200000"/>
              </a:lnSpc>
              <a:spcBef>
                <a:spcPts val="0"/>
              </a:spcBef>
              <a:spcAft>
                <a:spcPts val="0"/>
              </a:spcAft>
              <a:buClr>
                <a:schemeClr val="dk1"/>
              </a:buClr>
              <a:buSzPct val="91666"/>
              <a:buFont typeface="Arial"/>
              <a:buNone/>
            </a:pPr>
            <a:r>
              <a:t/>
            </a:r>
            <a:endParaRPr i="1" sz="1200">
              <a:solidFill>
                <a:schemeClr val="dk1"/>
              </a:solidFill>
              <a:latin typeface="Times New Roman"/>
              <a:ea typeface="Times New Roman"/>
              <a:cs typeface="Times New Roman"/>
              <a:sym typeface="Times New Roman"/>
            </a:endParaRPr>
          </a:p>
          <a:p>
            <a:pPr indent="-336064" lvl="0" marL="457200" rtl="0" algn="l">
              <a:lnSpc>
                <a:spcPct val="200000"/>
              </a:lnSpc>
              <a:spcBef>
                <a:spcPts val="0"/>
              </a:spcBef>
              <a:spcAft>
                <a:spcPts val="0"/>
              </a:spcAft>
              <a:buSzPct val="133009"/>
              <a:buChar char="●"/>
            </a:pPr>
            <a:r>
              <a:rPr lang="en" sz="1817">
                <a:solidFill>
                  <a:schemeClr val="dk1"/>
                </a:solidFill>
                <a:latin typeface="Times New Roman"/>
                <a:ea typeface="Times New Roman"/>
                <a:cs typeface="Times New Roman"/>
                <a:sym typeface="Times New Roman"/>
              </a:rPr>
              <a:t>1 in 4 girls and 1 in 13 boys in the U.S. face childhood sexual abuse, and  91% of perpetrators are</a:t>
            </a:r>
            <a:endParaRPr sz="1817">
              <a:solidFill>
                <a:schemeClr val="dk1"/>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 sz="1817">
                <a:solidFill>
                  <a:schemeClr val="dk1"/>
                </a:solidFill>
                <a:latin typeface="Times New Roman"/>
                <a:ea typeface="Times New Roman"/>
                <a:cs typeface="Times New Roman"/>
                <a:sym typeface="Times New Roman"/>
              </a:rPr>
              <a:t>someone who they love and trust (Center for Disease Control and Prevention, 2022). Consequently, these children suffer from anxiety and depression, and other behavioral issues. In the novel, Maya Angelou goes into silence for months and do not reveal her pain to anyone. </a:t>
            </a:r>
            <a:endParaRPr sz="1817">
              <a:solidFill>
                <a:schemeClr val="dk1"/>
              </a:solidFill>
              <a:latin typeface="Times New Roman"/>
              <a:ea typeface="Times New Roman"/>
              <a:cs typeface="Times New Roman"/>
              <a:sym typeface="Times New Roman"/>
            </a:endParaRPr>
          </a:p>
          <a:p>
            <a:pPr indent="-309394" lvl="0" marL="457200" rtl="0" algn="l">
              <a:lnSpc>
                <a:spcPct val="200000"/>
              </a:lnSpc>
              <a:spcBef>
                <a:spcPts val="0"/>
              </a:spcBef>
              <a:spcAft>
                <a:spcPts val="0"/>
              </a:spcAft>
              <a:buClr>
                <a:schemeClr val="dk1"/>
              </a:buClr>
              <a:buSzPct val="100000"/>
              <a:buFont typeface="Times New Roman"/>
              <a:buChar char="●"/>
            </a:pPr>
            <a:r>
              <a:rPr lang="en" sz="1817">
                <a:solidFill>
                  <a:schemeClr val="dk1"/>
                </a:solidFill>
                <a:latin typeface="Times New Roman"/>
                <a:ea typeface="Times New Roman"/>
                <a:cs typeface="Times New Roman"/>
                <a:sym typeface="Times New Roman"/>
              </a:rPr>
              <a:t>The rationale behind reading this text is to bring awareness in students  in critical situations and learn skills to </a:t>
            </a:r>
            <a:r>
              <a:rPr lang="en" sz="1817">
                <a:solidFill>
                  <a:schemeClr val="dk1"/>
                </a:solidFill>
                <a:latin typeface="Times New Roman"/>
                <a:ea typeface="Times New Roman"/>
                <a:cs typeface="Times New Roman"/>
                <a:sym typeface="Times New Roman"/>
              </a:rPr>
              <a:t>combat</a:t>
            </a:r>
            <a:r>
              <a:rPr lang="en" sz="1817">
                <a:solidFill>
                  <a:schemeClr val="dk1"/>
                </a:solidFill>
                <a:latin typeface="Times New Roman"/>
                <a:ea typeface="Times New Roman"/>
                <a:cs typeface="Times New Roman"/>
                <a:sym typeface="Times New Roman"/>
              </a:rPr>
              <a:t> situations. So, this book can serve a better example of how to deal with situations: sexual abuse, peer pressure, discriminaiton, racism, cyberbullying, alcohol and drugs, body image,rejection, teen pregnancy. </a:t>
            </a:r>
            <a:endParaRPr sz="1817">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did I chose this topic?</a:t>
            </a:r>
            <a:endParaRPr/>
          </a:p>
        </p:txBody>
      </p:sp>
      <p:sp>
        <p:nvSpPr>
          <p:cNvPr id="69" name="Google Shape;69;p15"/>
          <p:cNvSpPr txBox="1"/>
          <p:nvPr/>
        </p:nvSpPr>
        <p:spPr>
          <a:xfrm>
            <a:off x="939000" y="1765900"/>
            <a:ext cx="8072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 the Speak, we saw how Mr. Freeman was </a:t>
            </a:r>
            <a:r>
              <a:rPr lang="en"/>
              <a:t>constantly</a:t>
            </a:r>
            <a:r>
              <a:rPr lang="en"/>
              <a:t> empowering and encouraging his students to find comfort in their art. On the </a:t>
            </a:r>
            <a:r>
              <a:rPr lang="en"/>
              <a:t>other hand</a:t>
            </a:r>
            <a:r>
              <a:rPr lang="en"/>
              <a:t>, Mr. Neck was using his authority and </a:t>
            </a:r>
            <a:r>
              <a:rPr lang="en"/>
              <a:t>breaking</a:t>
            </a:r>
            <a:r>
              <a:rPr lang="en"/>
              <a:t> his bond with his </a:t>
            </a:r>
            <a:r>
              <a:rPr lang="en"/>
              <a:t>students</a:t>
            </a:r>
            <a:r>
              <a:rPr lang="en"/>
              <a:t>. Every time, he misunderstood Melinda accusing her. So, I want to be like Mr. Freeman who can help his students in finding ways to express themselves and excel in </a:t>
            </a:r>
            <a:r>
              <a:rPr lang="en"/>
              <a:t>their</a:t>
            </a:r>
            <a:r>
              <a:rPr lang="en"/>
              <a:t> live. Most importantly, by </a:t>
            </a:r>
            <a:r>
              <a:rPr lang="en"/>
              <a:t>bringing</a:t>
            </a:r>
            <a:r>
              <a:rPr lang="en"/>
              <a:t> the issue and punishing the </a:t>
            </a:r>
            <a:r>
              <a:rPr lang="en"/>
              <a:t>perpetrator</a:t>
            </a:r>
            <a:r>
              <a:rPr lang="en"/>
              <a:t> so that no one </a:t>
            </a:r>
            <a:r>
              <a:rPr lang="en"/>
              <a:t>could dare to abuse any child or adolescnet.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why, I chose this book to make my students understand that abuse can happen in any age by any one. Firstly, I make them realize that they are not alone and there are people to help. Also, ways to fight their fears.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Into the text</a:t>
            </a:r>
            <a:endParaRPr b="1"/>
          </a:p>
        </p:txBody>
      </p:sp>
      <p:sp>
        <p:nvSpPr>
          <p:cNvPr id="75" name="Google Shape;75;p16"/>
          <p:cNvSpPr txBox="1"/>
          <p:nvPr/>
        </p:nvSpPr>
        <p:spPr>
          <a:xfrm>
            <a:off x="826875" y="1611725"/>
            <a:ext cx="80727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I will start my lesson </a:t>
            </a:r>
            <a:r>
              <a:rPr lang="en"/>
              <a:t>through </a:t>
            </a:r>
            <a:r>
              <a:rPr lang="en"/>
              <a:t>google </a:t>
            </a:r>
            <a:r>
              <a:rPr lang="en"/>
              <a:t>slide</a:t>
            </a:r>
            <a:r>
              <a:rPr lang="en"/>
              <a:t> and showing the book image</a:t>
            </a:r>
            <a:endParaRPr/>
          </a:p>
          <a:p>
            <a:pPr indent="-317500" lvl="1" marL="914400" rtl="0" algn="l">
              <a:spcBef>
                <a:spcPts val="0"/>
              </a:spcBef>
              <a:spcAft>
                <a:spcPts val="0"/>
              </a:spcAft>
              <a:buSzPts val="1400"/>
              <a:buChar char="○"/>
            </a:pPr>
            <a:r>
              <a:rPr lang="en"/>
              <a:t>Questions about the image and the title </a:t>
            </a:r>
            <a:endParaRPr/>
          </a:p>
          <a:p>
            <a:pPr indent="-317500" lvl="1" marL="914400" rtl="0" algn="l">
              <a:spcBef>
                <a:spcPts val="0"/>
              </a:spcBef>
              <a:spcAft>
                <a:spcPts val="0"/>
              </a:spcAft>
              <a:buSzPts val="1400"/>
              <a:buChar char="○"/>
            </a:pPr>
            <a:r>
              <a:rPr lang="en"/>
              <a:t>Giving them an </a:t>
            </a:r>
            <a:r>
              <a:rPr lang="en"/>
              <a:t>explanation</a:t>
            </a:r>
            <a:r>
              <a:rPr lang="en"/>
              <a:t> about the book (author’s information, why and how she wrote the book, specifying she is the victim and the main character of the story)</a:t>
            </a:r>
            <a:endParaRPr/>
          </a:p>
          <a:p>
            <a:pPr indent="-317500" lvl="1" marL="914400" rtl="0" algn="l">
              <a:spcBef>
                <a:spcPts val="0"/>
              </a:spcBef>
              <a:spcAft>
                <a:spcPts val="0"/>
              </a:spcAft>
              <a:buSzPts val="1400"/>
              <a:buChar char="○"/>
            </a:pPr>
            <a:r>
              <a:rPr lang="en"/>
              <a:t>I will explain or ask question why do you think this book could be important to YA</a:t>
            </a:r>
            <a:endParaRPr/>
          </a:p>
          <a:p>
            <a:pPr indent="-317500" lvl="1" marL="914400" rtl="0" algn="l">
              <a:spcBef>
                <a:spcPts val="0"/>
              </a:spcBef>
              <a:spcAft>
                <a:spcPts val="0"/>
              </a:spcAft>
              <a:buSzPts val="1400"/>
              <a:buChar char="○"/>
            </a:pPr>
            <a:r>
              <a:rPr lang="en"/>
              <a:t>How do they understand the issue and connect it to real world</a:t>
            </a:r>
            <a:endParaRPr/>
          </a:p>
          <a:p>
            <a:pPr indent="-317500" lvl="1" marL="914400" rtl="0" algn="l">
              <a:spcBef>
                <a:spcPts val="0"/>
              </a:spcBef>
              <a:spcAft>
                <a:spcPts val="0"/>
              </a:spcAft>
              <a:buSzPts val="1400"/>
              <a:buChar char="○"/>
            </a:pPr>
            <a:r>
              <a:rPr lang="en"/>
              <a:t>Also, share a story of Jacqueline Woodson (her real-life experience in the class)</a:t>
            </a:r>
            <a:endParaRPr/>
          </a:p>
          <a:p>
            <a:pPr indent="-317500" lvl="1" marL="914400" rtl="0" algn="l">
              <a:spcBef>
                <a:spcPts val="0"/>
              </a:spcBef>
              <a:spcAft>
                <a:spcPts val="0"/>
              </a:spcAft>
              <a:buSzPts val="1400"/>
              <a:buChar char="○"/>
            </a:pPr>
            <a:r>
              <a:rPr lang="en"/>
              <a:t>Lastly, would </a:t>
            </a:r>
            <a:r>
              <a:rPr lang="en"/>
              <a:t>this be a good canonical piece to include in YA sources</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Into the text</a:t>
            </a:r>
            <a:r>
              <a:rPr lang="en"/>
              <a:t> </a:t>
            </a:r>
            <a:endParaRPr/>
          </a:p>
        </p:txBody>
      </p:sp>
      <p:sp>
        <p:nvSpPr>
          <p:cNvPr id="81" name="Google Shape;81;p17"/>
          <p:cNvSpPr txBox="1"/>
          <p:nvPr/>
        </p:nvSpPr>
        <p:spPr>
          <a:xfrm>
            <a:off x="406425" y="1017725"/>
            <a:ext cx="875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82" name="Google Shape;82;p17"/>
          <p:cNvPicPr preferRelativeResize="0"/>
          <p:nvPr/>
        </p:nvPicPr>
        <p:blipFill>
          <a:blip r:embed="rId3">
            <a:alphaModFix/>
          </a:blip>
          <a:stretch>
            <a:fillRect/>
          </a:stretch>
        </p:blipFill>
        <p:spPr>
          <a:xfrm>
            <a:off x="3405650" y="1017725"/>
            <a:ext cx="2632275" cy="4027675"/>
          </a:xfrm>
          <a:prstGeom prst="rect">
            <a:avLst/>
          </a:prstGeom>
          <a:noFill/>
          <a:ln>
            <a:noFill/>
          </a:ln>
        </p:spPr>
      </p:pic>
      <p:sp>
        <p:nvSpPr>
          <p:cNvPr id="83" name="Google Shape;83;p17"/>
          <p:cNvSpPr txBox="1"/>
          <p:nvPr/>
        </p:nvSpPr>
        <p:spPr>
          <a:xfrm>
            <a:off x="406425" y="1135225"/>
            <a:ext cx="2817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Ask </a:t>
            </a:r>
            <a:r>
              <a:rPr b="1" lang="en"/>
              <a:t>students to read stanza by stanza and relate to the title and the message in the book</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Companion Novels</a:t>
            </a:r>
            <a:endParaRPr b="1"/>
          </a:p>
        </p:txBody>
      </p:sp>
      <p:pic>
        <p:nvPicPr>
          <p:cNvPr id="89" name="Google Shape;89;p18"/>
          <p:cNvPicPr preferRelativeResize="0"/>
          <p:nvPr/>
        </p:nvPicPr>
        <p:blipFill>
          <a:blip r:embed="rId3">
            <a:alphaModFix/>
          </a:blip>
          <a:stretch>
            <a:fillRect/>
          </a:stretch>
        </p:blipFill>
        <p:spPr>
          <a:xfrm>
            <a:off x="152400" y="1170125"/>
            <a:ext cx="1767651" cy="2501799"/>
          </a:xfrm>
          <a:prstGeom prst="rect">
            <a:avLst/>
          </a:prstGeom>
          <a:noFill/>
          <a:ln>
            <a:noFill/>
          </a:ln>
        </p:spPr>
      </p:pic>
      <p:sp>
        <p:nvSpPr>
          <p:cNvPr id="90" name="Google Shape;90;p18"/>
          <p:cNvSpPr txBox="1"/>
          <p:nvPr/>
        </p:nvSpPr>
        <p:spPr>
          <a:xfrm>
            <a:off x="152400" y="3952200"/>
            <a:ext cx="154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Catalyst </a:t>
            </a:r>
            <a:r>
              <a:rPr lang="en"/>
              <a:t>by</a:t>
            </a:r>
            <a:endParaRPr/>
          </a:p>
          <a:p>
            <a:pPr indent="0" lvl="0" marL="0" rtl="0" algn="l">
              <a:spcBef>
                <a:spcPts val="0"/>
              </a:spcBef>
              <a:spcAft>
                <a:spcPts val="0"/>
              </a:spcAft>
              <a:buNone/>
            </a:pPr>
            <a:r>
              <a:rPr lang="en"/>
              <a:t>Laurie Anderson </a:t>
            </a:r>
            <a:endParaRPr/>
          </a:p>
        </p:txBody>
      </p:sp>
      <p:pic>
        <p:nvPicPr>
          <p:cNvPr id="91" name="Google Shape;91;p18"/>
          <p:cNvPicPr preferRelativeResize="0"/>
          <p:nvPr/>
        </p:nvPicPr>
        <p:blipFill>
          <a:blip r:embed="rId4">
            <a:alphaModFix/>
          </a:blip>
          <a:stretch>
            <a:fillRect/>
          </a:stretch>
        </p:blipFill>
        <p:spPr>
          <a:xfrm>
            <a:off x="2072450" y="1170125"/>
            <a:ext cx="1949850" cy="2501800"/>
          </a:xfrm>
          <a:prstGeom prst="rect">
            <a:avLst/>
          </a:prstGeom>
          <a:noFill/>
          <a:ln>
            <a:noFill/>
          </a:ln>
        </p:spPr>
      </p:pic>
      <p:sp>
        <p:nvSpPr>
          <p:cNvPr id="92" name="Google Shape;92;p18"/>
          <p:cNvSpPr txBox="1"/>
          <p:nvPr/>
        </p:nvSpPr>
        <p:spPr>
          <a:xfrm>
            <a:off x="2254700" y="3952200"/>
            <a:ext cx="176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Speak</a:t>
            </a:r>
            <a:r>
              <a:rPr lang="en"/>
              <a:t> by </a:t>
            </a:r>
            <a:endParaRPr/>
          </a:p>
          <a:p>
            <a:pPr indent="0" lvl="0" marL="0" rtl="0" algn="l">
              <a:spcBef>
                <a:spcPts val="0"/>
              </a:spcBef>
              <a:spcAft>
                <a:spcPts val="0"/>
              </a:spcAft>
              <a:buNone/>
            </a:pPr>
            <a:r>
              <a:rPr lang="en"/>
              <a:t>Laurie Anderson</a:t>
            </a:r>
            <a:endParaRPr/>
          </a:p>
        </p:txBody>
      </p:sp>
      <p:sp>
        <p:nvSpPr>
          <p:cNvPr id="93" name="Google Shape;93;p18"/>
          <p:cNvSpPr txBox="1"/>
          <p:nvPr/>
        </p:nvSpPr>
        <p:spPr>
          <a:xfrm>
            <a:off x="4174700" y="3887525"/>
            <a:ext cx="2217900" cy="831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i="1" lang="en">
                <a:solidFill>
                  <a:schemeClr val="dk1"/>
                </a:solidFill>
              </a:rPr>
              <a:t>She’s Come Undone </a:t>
            </a:r>
            <a:r>
              <a:rPr lang="en">
                <a:solidFill>
                  <a:schemeClr val="dk1"/>
                </a:solidFill>
              </a:rPr>
              <a:t>by Wally Lamb</a:t>
            </a:r>
            <a:endParaRPr/>
          </a:p>
        </p:txBody>
      </p:sp>
      <p:pic>
        <p:nvPicPr>
          <p:cNvPr id="94" name="Google Shape;94;p18"/>
          <p:cNvPicPr preferRelativeResize="0"/>
          <p:nvPr/>
        </p:nvPicPr>
        <p:blipFill>
          <a:blip r:embed="rId5">
            <a:alphaModFix/>
          </a:blip>
          <a:stretch>
            <a:fillRect/>
          </a:stretch>
        </p:blipFill>
        <p:spPr>
          <a:xfrm>
            <a:off x="6515200" y="1254225"/>
            <a:ext cx="2188100" cy="2501800"/>
          </a:xfrm>
          <a:prstGeom prst="rect">
            <a:avLst/>
          </a:prstGeom>
          <a:noFill/>
          <a:ln>
            <a:noFill/>
          </a:ln>
        </p:spPr>
      </p:pic>
      <p:sp>
        <p:nvSpPr>
          <p:cNvPr id="95" name="Google Shape;95;p18"/>
          <p:cNvSpPr txBox="1"/>
          <p:nvPr/>
        </p:nvSpPr>
        <p:spPr>
          <a:xfrm>
            <a:off x="6630800" y="4036325"/>
            <a:ext cx="253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8"/>
          <p:cNvSpPr txBox="1"/>
          <p:nvPr/>
        </p:nvSpPr>
        <p:spPr>
          <a:xfrm>
            <a:off x="6515200" y="3994275"/>
            <a:ext cx="2650800" cy="831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i="1" lang="en">
                <a:solidFill>
                  <a:schemeClr val="dk1"/>
                </a:solidFill>
              </a:rPr>
              <a:t>Staying Fat for Sarah Byrnes </a:t>
            </a:r>
            <a:r>
              <a:rPr lang="en">
                <a:solidFill>
                  <a:schemeClr val="dk1"/>
                </a:solidFill>
              </a:rPr>
              <a:t>by Chris Crutcher</a:t>
            </a:r>
            <a:endParaRPr sz="1600"/>
          </a:p>
        </p:txBody>
      </p:sp>
      <p:pic>
        <p:nvPicPr>
          <p:cNvPr id="97" name="Google Shape;97;p18"/>
          <p:cNvPicPr preferRelativeResize="0"/>
          <p:nvPr/>
        </p:nvPicPr>
        <p:blipFill>
          <a:blip r:embed="rId6">
            <a:alphaModFix/>
          </a:blip>
          <a:stretch>
            <a:fillRect/>
          </a:stretch>
        </p:blipFill>
        <p:spPr>
          <a:xfrm>
            <a:off x="4174700" y="1170125"/>
            <a:ext cx="2188100" cy="24962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52400" y="152400"/>
            <a:ext cx="3168700" cy="2678625"/>
          </a:xfrm>
          <a:prstGeom prst="rect">
            <a:avLst/>
          </a:prstGeom>
          <a:noFill/>
          <a:ln>
            <a:noFill/>
          </a:ln>
        </p:spPr>
      </p:pic>
      <p:pic>
        <p:nvPicPr>
          <p:cNvPr id="103" name="Google Shape;103;p19"/>
          <p:cNvPicPr preferRelativeResize="0"/>
          <p:nvPr/>
        </p:nvPicPr>
        <p:blipFill>
          <a:blip r:embed="rId4">
            <a:alphaModFix/>
          </a:blip>
          <a:stretch>
            <a:fillRect/>
          </a:stretch>
        </p:blipFill>
        <p:spPr>
          <a:xfrm>
            <a:off x="3473500" y="152400"/>
            <a:ext cx="3099525" cy="2678625"/>
          </a:xfrm>
          <a:prstGeom prst="rect">
            <a:avLst/>
          </a:prstGeom>
          <a:noFill/>
          <a:ln>
            <a:noFill/>
          </a:ln>
        </p:spPr>
      </p:pic>
      <p:sp>
        <p:nvSpPr>
          <p:cNvPr id="104" name="Google Shape;104;p19"/>
          <p:cNvSpPr txBox="1"/>
          <p:nvPr/>
        </p:nvSpPr>
        <p:spPr>
          <a:xfrm>
            <a:off x="321200" y="2999225"/>
            <a:ext cx="2831100" cy="4002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i="1" lang="en">
                <a:solidFill>
                  <a:schemeClr val="dk1"/>
                </a:solidFill>
              </a:rPr>
              <a:t>Whale Talk </a:t>
            </a:r>
            <a:r>
              <a:rPr lang="en">
                <a:solidFill>
                  <a:schemeClr val="dk1"/>
                </a:solidFill>
              </a:rPr>
              <a:t>by Chris Crutcher</a:t>
            </a:r>
            <a:endParaRPr/>
          </a:p>
        </p:txBody>
      </p:sp>
      <p:sp>
        <p:nvSpPr>
          <p:cNvPr id="105" name="Google Shape;105;p19"/>
          <p:cNvSpPr txBox="1"/>
          <p:nvPr/>
        </p:nvSpPr>
        <p:spPr>
          <a:xfrm>
            <a:off x="3627750" y="3097300"/>
            <a:ext cx="3099600" cy="831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i="1" lang="en">
                <a:solidFill>
                  <a:schemeClr val="dk1"/>
                </a:solidFill>
              </a:rPr>
              <a:t>A Question of Mercy </a:t>
            </a:r>
            <a:r>
              <a:rPr lang="en">
                <a:solidFill>
                  <a:schemeClr val="dk1"/>
                </a:solidFill>
              </a:rPr>
              <a:t>by Elizabeth Cox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Through the Text</a:t>
            </a:r>
            <a:endParaRPr b="1"/>
          </a:p>
        </p:txBody>
      </p:sp>
      <p:sp>
        <p:nvSpPr>
          <p:cNvPr id="111" name="Google Shape;111;p20"/>
          <p:cNvSpPr txBox="1"/>
          <p:nvPr/>
        </p:nvSpPr>
        <p:spPr>
          <a:xfrm>
            <a:off x="714775" y="1513625"/>
            <a:ext cx="80727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Students </a:t>
            </a:r>
            <a:r>
              <a:rPr lang="en"/>
              <a:t>will</a:t>
            </a:r>
            <a:r>
              <a:rPr lang="en"/>
              <a:t> read with the teacher as a whole class (use audio as well)</a:t>
            </a:r>
            <a:endParaRPr/>
          </a:p>
          <a:p>
            <a:pPr indent="-317500" lvl="0" marL="457200" rtl="0" algn="l">
              <a:spcBef>
                <a:spcPts val="0"/>
              </a:spcBef>
              <a:spcAft>
                <a:spcPts val="0"/>
              </a:spcAft>
              <a:buSzPts val="1400"/>
              <a:buChar char="●"/>
            </a:pPr>
            <a:r>
              <a:rPr lang="en"/>
              <a:t>Divide </a:t>
            </a:r>
            <a:r>
              <a:rPr lang="en"/>
              <a:t>students</a:t>
            </a:r>
            <a:r>
              <a:rPr lang="en"/>
              <a:t> in a group of two or three </a:t>
            </a:r>
            <a:endParaRPr/>
          </a:p>
          <a:p>
            <a:pPr indent="-317500" lvl="0" marL="457200" rtl="0" algn="l">
              <a:spcBef>
                <a:spcPts val="0"/>
              </a:spcBef>
              <a:spcAft>
                <a:spcPts val="0"/>
              </a:spcAft>
              <a:buSzPts val="1400"/>
              <a:buChar char="●"/>
            </a:pPr>
            <a:r>
              <a:rPr lang="en"/>
              <a:t>Ask them to find quotes from the text and discuss how it is related to the topic (facing violence and abuse)</a:t>
            </a:r>
            <a:endParaRPr/>
          </a:p>
          <a:p>
            <a:pPr indent="-317500" lvl="0" marL="457200" rtl="0" algn="l">
              <a:spcBef>
                <a:spcPts val="0"/>
              </a:spcBef>
              <a:spcAft>
                <a:spcPts val="0"/>
              </a:spcAft>
              <a:buSzPts val="1400"/>
              <a:buChar char="●"/>
            </a:pPr>
            <a:r>
              <a:rPr lang="en"/>
              <a:t>Also, ask students to pick a companion novel and ask them to find relevant </a:t>
            </a:r>
            <a:r>
              <a:rPr lang="en"/>
              <a:t>situation</a:t>
            </a:r>
            <a:r>
              <a:rPr lang="en"/>
              <a:t> about consequences from the topic (every group will pick a </a:t>
            </a:r>
            <a:r>
              <a:rPr lang="en"/>
              <a:t>different</a:t>
            </a:r>
            <a:r>
              <a:rPr lang="en"/>
              <a:t> novel)</a:t>
            </a:r>
            <a:endParaRPr/>
          </a:p>
          <a:p>
            <a:pPr indent="-317500" lvl="0" marL="457200" rtl="0" algn="l">
              <a:spcBef>
                <a:spcPts val="0"/>
              </a:spcBef>
              <a:spcAft>
                <a:spcPts val="0"/>
              </a:spcAft>
              <a:buSzPts val="1400"/>
              <a:buChar char="●"/>
            </a:pPr>
            <a:r>
              <a:rPr lang="en"/>
              <a:t>Additionally, show them the movie and ask them how the movie is </a:t>
            </a:r>
            <a:r>
              <a:rPr lang="en"/>
              <a:t>different</a:t>
            </a:r>
            <a:r>
              <a:rPr lang="en"/>
              <a:t> from the book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Beyond</a:t>
            </a:r>
            <a:r>
              <a:rPr b="1" lang="en"/>
              <a:t> the Text</a:t>
            </a:r>
            <a:endParaRPr b="1"/>
          </a:p>
        </p:txBody>
      </p:sp>
      <p:sp>
        <p:nvSpPr>
          <p:cNvPr id="117" name="Google Shape;117;p21"/>
          <p:cNvSpPr txBox="1"/>
          <p:nvPr/>
        </p:nvSpPr>
        <p:spPr>
          <a:xfrm>
            <a:off x="1303400" y="1709825"/>
            <a:ext cx="6965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a:t>
            </a:r>
            <a:r>
              <a:rPr lang="en"/>
              <a:t>will</a:t>
            </a:r>
            <a:r>
              <a:rPr lang="en"/>
              <a:t> discuss:</a:t>
            </a:r>
            <a:endParaRPr/>
          </a:p>
          <a:p>
            <a:pPr indent="-317500" lvl="0" marL="457200" rtl="0" algn="l">
              <a:spcBef>
                <a:spcPts val="0"/>
              </a:spcBef>
              <a:spcAft>
                <a:spcPts val="0"/>
              </a:spcAft>
              <a:buSzPts val="1400"/>
              <a:buChar char="●"/>
            </a:pPr>
            <a:r>
              <a:rPr lang="en"/>
              <a:t>What is literary canon?</a:t>
            </a:r>
            <a:endParaRPr/>
          </a:p>
          <a:p>
            <a:pPr indent="-317500" lvl="0" marL="457200" rtl="0" algn="l">
              <a:spcBef>
                <a:spcPts val="0"/>
              </a:spcBef>
              <a:spcAft>
                <a:spcPts val="0"/>
              </a:spcAft>
              <a:buSzPts val="1400"/>
              <a:buChar char="●"/>
            </a:pPr>
            <a:r>
              <a:rPr lang="en"/>
              <a:t>Why is it important?</a:t>
            </a:r>
            <a:endParaRPr/>
          </a:p>
          <a:p>
            <a:pPr indent="-317500" lvl="0" marL="457200" rtl="0" algn="l">
              <a:spcBef>
                <a:spcPts val="0"/>
              </a:spcBef>
              <a:spcAft>
                <a:spcPts val="0"/>
              </a:spcAft>
              <a:buSzPts val="1400"/>
              <a:buChar char="●"/>
            </a:pPr>
            <a:r>
              <a:rPr lang="en"/>
              <a:t>Do you think this novel or other above novels should be included in the YA curriculum sources? If yes/no why?</a:t>
            </a:r>
            <a:endParaRPr/>
          </a:p>
          <a:p>
            <a:pPr indent="-317500" lvl="0" marL="457200" rtl="0" algn="l">
              <a:spcBef>
                <a:spcPts val="0"/>
              </a:spcBef>
              <a:spcAft>
                <a:spcPts val="0"/>
              </a:spcAft>
              <a:buSzPts val="1400"/>
              <a:buChar char="●"/>
            </a:pPr>
            <a:r>
              <a:rPr lang="en"/>
              <a:t>What they think about the topic and other topics from today’s </a:t>
            </a:r>
            <a:r>
              <a:rPr lang="en"/>
              <a:t>technological</a:t>
            </a:r>
            <a:r>
              <a:rPr lang="en"/>
              <a:t> world?</a:t>
            </a:r>
            <a:endParaRPr/>
          </a:p>
          <a:p>
            <a:pPr indent="-317500" lvl="0" marL="457200" rtl="0" algn="l">
              <a:spcBef>
                <a:spcPts val="0"/>
              </a:spcBef>
              <a:spcAft>
                <a:spcPts val="0"/>
              </a:spcAft>
              <a:buSzPts val="1400"/>
              <a:buChar char="●"/>
            </a:pPr>
            <a:r>
              <a:rPr lang="en"/>
              <a:t>What similarities they see between the characters in different novels? (as every group will read the </a:t>
            </a:r>
            <a:r>
              <a:rPr lang="en"/>
              <a:t>different</a:t>
            </a:r>
            <a:r>
              <a:rPr lang="en"/>
              <a:t> novel, they </a:t>
            </a:r>
            <a:r>
              <a:rPr lang="en"/>
              <a:t>will</a:t>
            </a:r>
            <a:r>
              <a:rPr lang="en"/>
              <a:t> share their information and bring more information to the topic)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