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oboto Slab Light"/>
      <p:regular r:id="rId17"/>
      <p:bold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La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LatoLight-bold.fntdata"/><Relationship Id="rId23" Type="http://schemas.openxmlformats.org/officeDocument/2006/relationships/font" Target="fonts/Lato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Light-boldItalic.fntdata"/><Relationship Id="rId25" Type="http://schemas.openxmlformats.org/officeDocument/2006/relationships/font" Target="fonts/Lato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SlabLight-regular.fntdata"/><Relationship Id="rId16" Type="http://schemas.openxmlformats.org/officeDocument/2006/relationships/slide" Target="slides/slide12.xml"/><Relationship Id="rId19" Type="http://schemas.openxmlformats.org/officeDocument/2006/relationships/font" Target="fonts/Lato-regular.fntdata"/><Relationship Id="rId18" Type="http://schemas.openxmlformats.org/officeDocument/2006/relationships/font" Target="fonts/RobotoSlab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5f5d4be54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5f5d4be5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5f5d4be54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5f5d4be5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2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fmla="val 792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1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Aqua">
  <p:cSld name="BLANK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1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Yellow">
  <p:cSld name="BLANK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1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Magenta">
  <p:cSld name="BLANK_1_1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/>
        </p:txBody>
      </p:sp>
      <p:sp>
        <p:nvSpPr>
          <p:cNvPr id="66" name="Google Shape;66;p3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4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i="1" sz="3000">
                <a:solidFill>
                  <a:srgbClr val="4A5C65"/>
                </a:solidFill>
              </a:defRPr>
            </a:lvl1pPr>
            <a:lvl2pPr indent="-419100" lvl="1" marL="9144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2pPr>
            <a:lvl3pPr indent="-419100" lvl="2" marL="13716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3pPr>
            <a:lvl4pPr indent="-419100" lvl="3" marL="18288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4pPr>
            <a:lvl5pPr indent="-419100" lvl="4" marL="22860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5pPr>
            <a:lvl6pPr indent="-419100" lvl="5" marL="27432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6pPr>
            <a:lvl7pPr indent="-419100" lvl="6" marL="32004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7pPr>
            <a:lvl8pPr indent="-419100" lvl="7" marL="3657600" rtl="0" algn="ctr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8pPr>
            <a:lvl9pPr indent="-419100" lvl="8" marL="41148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i="1" sz="3000">
                <a:solidFill>
                  <a:srgbClr val="4A5C65"/>
                </a:solidFill>
              </a:defRPr>
            </a:lvl9pPr>
          </a:lstStyle>
          <a:p/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/>
        </p:txBody>
      </p:sp>
      <p:sp>
        <p:nvSpPr>
          <p:cNvPr id="126" name="Google Shape;126;p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6" name="Google Shape;156;p6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7" name="Google Shape;187;p7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8" name="Google Shape;188;p7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9" name="Google Shape;189;p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9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9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viLaxu-uYlk" TargetMode="External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viLaxu-uYlk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HU_BueZZNd8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of Study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</a:t>
            </a:r>
            <a:r>
              <a:rPr lang="en" sz="3000"/>
              <a:t>y: Marmar Mirways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4"/>
          <p:cNvSpPr txBox="1"/>
          <p:nvPr>
            <p:ph type="title"/>
          </p:nvPr>
        </p:nvSpPr>
        <p:spPr>
          <a:xfrm>
            <a:off x="82250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Novel No.2</a:t>
            </a:r>
            <a:endParaRPr/>
          </a:p>
        </p:txBody>
      </p:sp>
      <p:sp>
        <p:nvSpPr>
          <p:cNvPr id="463" name="Google Shape;463;p24"/>
          <p:cNvSpPr txBox="1"/>
          <p:nvPr>
            <p:ph idx="1" type="body"/>
          </p:nvPr>
        </p:nvSpPr>
        <p:spPr>
          <a:xfrm>
            <a:off x="2546350" y="1570275"/>
            <a:ext cx="32022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Gives insight to…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Includes some sort of…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“Germ”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Post-it notes…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Suicide is a…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Reading this novel is a great way to… </a:t>
            </a:r>
            <a:endParaRPr sz="1800"/>
          </a:p>
        </p:txBody>
      </p:sp>
      <p:pic>
        <p:nvPicPr>
          <p:cNvPr id="464" name="Google Shape;464;p24"/>
          <p:cNvPicPr preferRelativeResize="0"/>
          <p:nvPr/>
        </p:nvPicPr>
        <p:blipFill rotWithShape="1">
          <a:blip r:embed="rId3">
            <a:alphaModFix/>
          </a:blip>
          <a:srcRect b="1718" l="6654" r="9642" t="1747"/>
          <a:stretch/>
        </p:blipFill>
        <p:spPr>
          <a:xfrm>
            <a:off x="5786450" y="197825"/>
            <a:ext cx="3202200" cy="341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5" name="Google Shape;465;p2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"/>
          <p:cNvSpPr/>
          <p:nvPr/>
        </p:nvSpPr>
        <p:spPr>
          <a:xfrm>
            <a:off x="4474238" y="1881012"/>
            <a:ext cx="1401600" cy="135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Delve into the main book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1" name="Google Shape;471;p25"/>
          <p:cNvSpPr/>
          <p:nvPr/>
        </p:nvSpPr>
        <p:spPr>
          <a:xfrm>
            <a:off x="6415475" y="1815850"/>
            <a:ext cx="1401600" cy="135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Wrap up with similar themed books, movies, songs, etc.</a:t>
            </a:r>
            <a:endParaRPr sz="13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2" name="Google Shape;472;p25"/>
          <p:cNvSpPr/>
          <p:nvPr/>
        </p:nvSpPr>
        <p:spPr>
          <a:xfrm>
            <a:off x="2533000" y="1815850"/>
            <a:ext cx="1401600" cy="135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Introduce unit in a fun way (movie).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3" name="Google Shape;473;p2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 is easy...</a:t>
            </a:r>
            <a:endParaRPr/>
          </a:p>
        </p:txBody>
      </p:sp>
      <p:cxnSp>
        <p:nvCxnSpPr>
          <p:cNvPr id="474" name="Google Shape;474;p25"/>
          <p:cNvCxnSpPr/>
          <p:nvPr/>
        </p:nvCxnSpPr>
        <p:spPr>
          <a:xfrm>
            <a:off x="2156800" y="2486200"/>
            <a:ext cx="376200" cy="117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75" name="Google Shape;475;p25"/>
          <p:cNvCxnSpPr/>
          <p:nvPr/>
        </p:nvCxnSpPr>
        <p:spPr>
          <a:xfrm flipH="1" rot="10800000">
            <a:off x="7817075" y="2555250"/>
            <a:ext cx="910200" cy="39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76" name="Google Shape;476;p25"/>
          <p:cNvCxnSpPr/>
          <p:nvPr/>
        </p:nvCxnSpPr>
        <p:spPr>
          <a:xfrm>
            <a:off x="5875838" y="2550762"/>
            <a:ext cx="550800" cy="129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2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 " id="478" name="Google Shape;478;p25" title="Bob Marley Judge Not [Lyrics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7575" y="3233396"/>
            <a:ext cx="1974644" cy="148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9" name="Google Shape;479;p25"/>
          <p:cNvCxnSpPr/>
          <p:nvPr/>
        </p:nvCxnSpPr>
        <p:spPr>
          <a:xfrm>
            <a:off x="3884738" y="2565312"/>
            <a:ext cx="589500" cy="129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0" name="Google Shape;480;p25"/>
          <p:cNvSpPr txBox="1"/>
          <p:nvPr/>
        </p:nvSpPr>
        <p:spPr>
          <a:xfrm>
            <a:off x="3421800" y="4424388"/>
            <a:ext cx="6371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Song about being judgmental → Judge Not- Bob Marley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4474250" y="559474"/>
            <a:ext cx="1212472" cy="106880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4A5C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"/>
          <p:cNvSpPr txBox="1"/>
          <p:nvPr>
            <p:ph idx="4294967295" type="ctrTitle"/>
          </p:nvPr>
        </p:nvSpPr>
        <p:spPr>
          <a:xfrm>
            <a:off x="1338400" y="418075"/>
            <a:ext cx="3362700" cy="9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Thanks!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487" name="Google Shape;487;p26"/>
          <p:cNvSpPr txBox="1"/>
          <p:nvPr>
            <p:ph idx="4294967295" type="subTitle"/>
          </p:nvPr>
        </p:nvSpPr>
        <p:spPr>
          <a:xfrm>
            <a:off x="730050" y="1185225"/>
            <a:ext cx="7676700" cy="3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Works Cited</a:t>
            </a:r>
            <a:endParaRPr sz="2400">
              <a:solidFill>
                <a:srgbClr val="4A5C65"/>
              </a:solidFill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“Freedom Writers.” The Showdown, YouTube, 10 Oct. 2013, www.youtube.com/watch?v=HU_BueZZNd8.</a:t>
            </a:r>
            <a:br>
              <a:rPr lang="en" sz="1400"/>
            </a:br>
            <a:r>
              <a:rPr lang="en" sz="1400"/>
              <a:t>	Marley, Bob. “Judge Not.” YouTube, 10 Oct. 2013, www.youtube.com/watch?v=HU_BueZZNd8.</a:t>
            </a:r>
            <a:endParaRPr sz="14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Warner, Mary L. “Books about Facing Death and Loss.” </a:t>
            </a:r>
            <a:r>
              <a:rPr i="1" lang="en" sz="1400"/>
              <a:t>Adolescents in the Search for Meaning: Tapping the Powerful Resource of Story</a:t>
            </a:r>
            <a:r>
              <a:rPr lang="en" sz="1400"/>
              <a:t>, Scarecrow Press, 2006, pp. 169-195.</a:t>
            </a:r>
            <a:endParaRPr sz="1400"/>
          </a:p>
          <a:p>
            <a:pPr indent="45720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400"/>
            </a:br>
            <a:endParaRPr/>
          </a:p>
        </p:txBody>
      </p:sp>
      <p:sp>
        <p:nvSpPr>
          <p:cNvPr id="488" name="Google Shape;488;p2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/>
          <p:nvPr>
            <p:ph idx="4294967295" type="ctrTitle"/>
          </p:nvPr>
        </p:nvSpPr>
        <p:spPr>
          <a:xfrm>
            <a:off x="1324725" y="322400"/>
            <a:ext cx="3362700" cy="9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Clue...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95" name="Google Shape;395;p1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 " id="396" name="Google Shape;396;p16" title="Bob Marley Judge Not [Lyrics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4375" y="1028925"/>
            <a:ext cx="4897274" cy="36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 Change</a:t>
            </a:r>
            <a:endParaRPr/>
          </a:p>
        </p:txBody>
      </p:sp>
      <p:sp>
        <p:nvSpPr>
          <p:cNvPr id="402" name="Google Shape;402;p17"/>
          <p:cNvSpPr txBox="1"/>
          <p:nvPr>
            <p:ph idx="1" type="body"/>
          </p:nvPr>
        </p:nvSpPr>
        <p:spPr>
          <a:xfrm>
            <a:off x="2687900" y="1417850"/>
            <a:ext cx="26595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Rationale </a:t>
            </a:r>
            <a:endParaRPr b="1" sz="1200"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Young adults- one viewpoint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Survival and loss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Novels that deal with perspective changes help young adults to…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“[teens] need to understand the wise saying, ‘Do not judge a person until you have walked a mile in his moccasins’” (AITSFM 169)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The novel shows the theme that… </a:t>
            </a:r>
            <a:endParaRPr b="1" sz="12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403" name="Google Shape;403;p17"/>
          <p:cNvSpPr txBox="1"/>
          <p:nvPr>
            <p:ph idx="2" type="body"/>
          </p:nvPr>
        </p:nvSpPr>
        <p:spPr>
          <a:xfrm>
            <a:off x="5423600" y="1417850"/>
            <a:ext cx="3051300" cy="23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Back in high school… </a:t>
            </a:r>
            <a:endParaRPr sz="1200"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Uninspiring teacher… 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No excitement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Started to read a novel titled…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Liked the way that Twain portrays…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Helped me understand… </a:t>
            </a:r>
            <a:endParaRPr b="1" sz="1200"/>
          </a:p>
        </p:txBody>
      </p:sp>
      <p:sp>
        <p:nvSpPr>
          <p:cNvPr id="404" name="Google Shape;404;p1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"/>
          <p:cNvSpPr txBox="1"/>
          <p:nvPr>
            <p:ph idx="4294967295" type="ctrTitle"/>
          </p:nvPr>
        </p:nvSpPr>
        <p:spPr>
          <a:xfrm>
            <a:off x="1137500" y="340650"/>
            <a:ext cx="7109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B600"/>
                </a:solidFill>
              </a:rPr>
              <a:t> Introducing the Unit… </a:t>
            </a:r>
            <a:endParaRPr sz="4000">
              <a:solidFill>
                <a:srgbClr val="FFB600"/>
              </a:solidFill>
            </a:endParaRPr>
          </a:p>
        </p:txBody>
      </p:sp>
      <p:sp>
        <p:nvSpPr>
          <p:cNvPr id="410" name="Google Shape;410;p18"/>
          <p:cNvSpPr txBox="1"/>
          <p:nvPr>
            <p:ph idx="4294967295" type="subTitle"/>
          </p:nvPr>
        </p:nvSpPr>
        <p:spPr>
          <a:xfrm>
            <a:off x="765175" y="1500450"/>
            <a:ext cx="4977600" cy="22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</a:rPr>
              <a:t>Movie</a:t>
            </a:r>
            <a:endParaRPr sz="2400" u="sng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i="1" lang="en" sz="1800">
                <a:solidFill>
                  <a:srgbClr val="FFFFFF"/>
                </a:solidFill>
              </a:rPr>
              <a:t>Freedom Writers</a:t>
            </a:r>
            <a:endParaRPr i="1"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The movie follows the story of…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Journal </a:t>
            </a:r>
            <a:r>
              <a:rPr lang="en" sz="1800">
                <a:solidFill>
                  <a:srgbClr val="FFFFFF"/>
                </a:solidFill>
              </a:rPr>
              <a:t>entries</a:t>
            </a:r>
            <a:r>
              <a:rPr lang="en" sz="1800">
                <a:solidFill>
                  <a:srgbClr val="FFFFFF"/>
                </a:solidFill>
              </a:rPr>
              <a:t>...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Watching this movie will help…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4225" y="1316925"/>
            <a:ext cx="3156000" cy="315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2" name="Google Shape;412;p1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18"/>
          <p:cNvSpPr txBox="1"/>
          <p:nvPr>
            <p:ph idx="4294967295" type="subTitle"/>
          </p:nvPr>
        </p:nvSpPr>
        <p:spPr>
          <a:xfrm>
            <a:off x="3199625" y="4315100"/>
            <a:ext cx="53511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https://www.amazon.com/Freedom-Writers-Hilary-Swank/dp/B00AEFY17E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9" name="Google Shape;419;p19" title="Freedom Writers - The showdow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725" y="418075"/>
            <a:ext cx="6288850" cy="43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Class Activity</a:t>
            </a:r>
            <a:endParaRPr/>
          </a:p>
        </p:txBody>
      </p:sp>
      <p:sp>
        <p:nvSpPr>
          <p:cNvPr id="425" name="Google Shape;425;p20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Quick write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How has this movie changed the way you view others around you?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Has this movie encouraged you in some way or form?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Have the students also keep a journal… 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en"/>
              <a:t>Through these journal entries… </a:t>
            </a:r>
            <a:endParaRPr/>
          </a:p>
        </p:txBody>
      </p:sp>
      <p:sp>
        <p:nvSpPr>
          <p:cNvPr id="426" name="Google Shape;426;p2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/>
          <p:nvPr>
            <p:ph type="ctrTitle"/>
          </p:nvPr>
        </p:nvSpPr>
        <p:spPr>
          <a:xfrm>
            <a:off x="2886150" y="1364050"/>
            <a:ext cx="3371700" cy="5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Pairings</a:t>
            </a:r>
            <a:endParaRPr/>
          </a:p>
        </p:txBody>
      </p:sp>
      <p:grpSp>
        <p:nvGrpSpPr>
          <p:cNvPr id="432" name="Google Shape;432;p21"/>
          <p:cNvGrpSpPr/>
          <p:nvPr/>
        </p:nvGrpSpPr>
        <p:grpSpPr>
          <a:xfrm rot="-1621333">
            <a:off x="1885925" y="1490418"/>
            <a:ext cx="896165" cy="673208"/>
            <a:chOff x="1934025" y="1001650"/>
            <a:chExt cx="415300" cy="355600"/>
          </a:xfrm>
        </p:grpSpPr>
        <p:sp>
          <p:nvSpPr>
            <p:cNvPr id="433" name="Google Shape;433;p21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4A5C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4A5C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4A5C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4A5C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37" name="Google Shape;4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846" y="1912750"/>
            <a:ext cx="2581550" cy="193619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1"/>
          <p:cNvSpPr txBox="1"/>
          <p:nvPr/>
        </p:nvSpPr>
        <p:spPr>
          <a:xfrm>
            <a:off x="5143525" y="4422650"/>
            <a:ext cx="3931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https://media.giphy.com/media/8O6EY0lahfInC/giphy.gif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"/>
          <p:cNvSpPr txBox="1"/>
          <p:nvPr>
            <p:ph type="title"/>
          </p:nvPr>
        </p:nvSpPr>
        <p:spPr>
          <a:xfrm>
            <a:off x="82250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Novel No.1</a:t>
            </a:r>
            <a:endParaRPr/>
          </a:p>
        </p:txBody>
      </p:sp>
      <p:sp>
        <p:nvSpPr>
          <p:cNvPr id="444" name="Google Shape;444;p22"/>
          <p:cNvSpPr txBox="1"/>
          <p:nvPr>
            <p:ph idx="1" type="body"/>
          </p:nvPr>
        </p:nvSpPr>
        <p:spPr>
          <a:xfrm>
            <a:off x="2546350" y="1570275"/>
            <a:ext cx="32022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Journal idea…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 three characters are…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Relates to </a:t>
            </a:r>
            <a:r>
              <a:rPr i="1" lang="en" sz="1800"/>
              <a:t>Huckleberry</a:t>
            </a:r>
            <a:r>
              <a:rPr i="1" lang="en" sz="1800"/>
              <a:t> Finn</a:t>
            </a:r>
            <a:r>
              <a:rPr lang="en" sz="1800"/>
              <a:t>…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Dialect</a:t>
            </a:r>
            <a:r>
              <a:rPr lang="en" sz="1800"/>
              <a:t>...</a:t>
            </a:r>
            <a:endParaRPr sz="1800"/>
          </a:p>
        </p:txBody>
      </p:sp>
      <p:pic>
        <p:nvPicPr>
          <p:cNvPr id="445" name="Google Shape;445;p22"/>
          <p:cNvPicPr preferRelativeResize="0"/>
          <p:nvPr/>
        </p:nvPicPr>
        <p:blipFill rotWithShape="1">
          <a:blip r:embed="rId3">
            <a:alphaModFix/>
          </a:blip>
          <a:srcRect b="0" l="-1722" r="-1444" t="30381"/>
          <a:stretch/>
        </p:blipFill>
        <p:spPr>
          <a:xfrm>
            <a:off x="5786450" y="134825"/>
            <a:ext cx="3202200" cy="347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46" name="Google Shape;446;p2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22"/>
          <p:cNvSpPr txBox="1"/>
          <p:nvPr/>
        </p:nvSpPr>
        <p:spPr>
          <a:xfrm>
            <a:off x="3004500" y="4399575"/>
            <a:ext cx="71217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https://www.barnesandnoble.com/w/we-were-here-matt-de-la-pe-a/1109694116#/</a:t>
            </a:r>
            <a:endParaRPr sz="11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3"/>
          <p:cNvSpPr txBox="1"/>
          <p:nvPr>
            <p:ph type="title"/>
          </p:nvPr>
        </p:nvSpPr>
        <p:spPr>
          <a:xfrm>
            <a:off x="512075" y="559475"/>
            <a:ext cx="16779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In-Class Activity</a:t>
            </a:r>
            <a:endParaRPr/>
          </a:p>
        </p:txBody>
      </p:sp>
      <p:sp>
        <p:nvSpPr>
          <p:cNvPr id="453" name="Google Shape;453;p23"/>
          <p:cNvSpPr txBox="1"/>
          <p:nvPr>
            <p:ph idx="1" type="body"/>
          </p:nvPr>
        </p:nvSpPr>
        <p:spPr>
          <a:xfrm>
            <a:off x="2683025" y="1305100"/>
            <a:ext cx="1858800" cy="16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1.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Do the characters change as a result of events in the story? If so, how?</a:t>
            </a:r>
            <a:br>
              <a:rPr lang="en"/>
            </a:br>
            <a:endParaRPr/>
          </a:p>
        </p:txBody>
      </p:sp>
      <p:sp>
        <p:nvSpPr>
          <p:cNvPr id="454" name="Google Shape;454;p23"/>
          <p:cNvSpPr txBox="1"/>
          <p:nvPr>
            <p:ph idx="2" type="body"/>
          </p:nvPr>
        </p:nvSpPr>
        <p:spPr>
          <a:xfrm>
            <a:off x="4637114" y="130510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Why do you think Mong decides to commit suicide? Find supporting evidence in the book. </a:t>
            </a:r>
            <a:br>
              <a:rPr lang="en"/>
            </a:br>
            <a:endParaRPr/>
          </a:p>
        </p:txBody>
      </p:sp>
      <p:sp>
        <p:nvSpPr>
          <p:cNvPr id="455" name="Google Shape;455;p23"/>
          <p:cNvSpPr txBox="1"/>
          <p:nvPr>
            <p:ph idx="3" type="body"/>
          </p:nvPr>
        </p:nvSpPr>
        <p:spPr>
          <a:xfrm>
            <a:off x="6591228" y="130510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3.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What is the symbolism behind Mong’s necklace and why does he give it to Miguel? Find supporting evidence in the book.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7" name="Google Shape;457;p23"/>
          <p:cNvSpPr txBox="1"/>
          <p:nvPr>
            <p:ph idx="1" type="body"/>
          </p:nvPr>
        </p:nvSpPr>
        <p:spPr>
          <a:xfrm>
            <a:off x="2683025" y="2917900"/>
            <a:ext cx="1858800" cy="16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4.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What kind of bond do Miguel and Rondell have? What event makes them bond more?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