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
      <p:font typeface="Pacifico"/>
      <p:regular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Pacifico-regular.fntdata"/><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Google Shape;137;g4984f0e90f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4984f0e90f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2" name="Shape 142"/>
        <p:cNvGrpSpPr/>
        <p:nvPr/>
      </p:nvGrpSpPr>
      <p:grpSpPr>
        <a:xfrm>
          <a:off x="0" y="0"/>
          <a:ext cx="0" cy="0"/>
          <a:chOff x="0" y="0"/>
          <a:chExt cx="0" cy="0"/>
        </a:xfrm>
      </p:grpSpPr>
      <p:sp>
        <p:nvSpPr>
          <p:cNvPr id="143" name="Google Shape;143;g4984f0e90f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4984f0e90f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g4984f0e90f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4984f0e90f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g4984f0e90f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4984f0e90f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0" name="Shape 160"/>
        <p:cNvGrpSpPr/>
        <p:nvPr/>
      </p:nvGrpSpPr>
      <p:grpSpPr>
        <a:xfrm>
          <a:off x="0" y="0"/>
          <a:ext cx="0" cy="0"/>
          <a:chOff x="0" y="0"/>
          <a:chExt cx="0" cy="0"/>
        </a:xfrm>
      </p:grpSpPr>
      <p:sp>
        <p:nvSpPr>
          <p:cNvPr id="161" name="Google Shape;161;g4984f0e90f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4984f0e90f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g4984f0e90f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4984f0e90f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160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160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160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160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160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160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160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1600"/>
              </a:spcBef>
              <a:spcAft>
                <a:spcPts val="160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youtu.be/Lqs2oIBFPxI"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578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600"/>
              <a:t>Unit of Study on </a:t>
            </a:r>
            <a:r>
              <a:rPr lang="en" sz="3600">
                <a:latin typeface="Lato"/>
                <a:ea typeface="Lato"/>
                <a:cs typeface="Lato"/>
                <a:sym typeface="Lato"/>
              </a:rPr>
              <a:t>Courage and Survive</a:t>
            </a:r>
            <a:endParaRPr sz="3600"/>
          </a:p>
        </p:txBody>
      </p:sp>
      <p:sp>
        <p:nvSpPr>
          <p:cNvPr id="135" name="Google Shape;135;p13"/>
          <p:cNvSpPr txBox="1"/>
          <p:nvPr>
            <p:ph idx="1" type="subTitle"/>
          </p:nvPr>
        </p:nvSpPr>
        <p:spPr>
          <a:xfrm>
            <a:off x="4943025" y="3361250"/>
            <a:ext cx="3470700" cy="50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  by Lichun Wei</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Google Shape;140;p14"/>
          <p:cNvSpPr txBox="1"/>
          <p:nvPr>
            <p:ph type="title"/>
          </p:nvPr>
        </p:nvSpPr>
        <p:spPr>
          <a:xfrm>
            <a:off x="1439175"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600"/>
              <a:t>Rationale</a:t>
            </a:r>
            <a:endParaRPr sz="3600"/>
          </a:p>
        </p:txBody>
      </p:sp>
      <p:sp>
        <p:nvSpPr>
          <p:cNvPr id="141" name="Google Shape;141;p14"/>
          <p:cNvSpPr txBox="1"/>
          <p:nvPr>
            <p:ph idx="1" type="body"/>
          </p:nvPr>
        </p:nvSpPr>
        <p:spPr>
          <a:xfrm>
            <a:off x="401400" y="1435400"/>
            <a:ext cx="8596200" cy="3420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2400"/>
              <a:t>-- </a:t>
            </a:r>
            <a:r>
              <a:rPr lang="en" sz="3000"/>
              <a:t>T</a:t>
            </a:r>
            <a:r>
              <a:rPr lang="en" sz="3000"/>
              <a:t>he theme of courage and survive is my favorite</a:t>
            </a:r>
            <a:endParaRPr sz="3000"/>
          </a:p>
          <a:p>
            <a:pPr indent="0" lvl="0" marL="0" rtl="0" algn="l">
              <a:lnSpc>
                <a:spcPct val="100000"/>
              </a:lnSpc>
              <a:spcBef>
                <a:spcPts val="1600"/>
              </a:spcBef>
              <a:spcAft>
                <a:spcPts val="0"/>
              </a:spcAft>
              <a:buNone/>
            </a:pPr>
            <a:r>
              <a:rPr lang="en" sz="3000"/>
              <a:t>-- The characters’ experience encourage teenagers</a:t>
            </a:r>
            <a:endParaRPr sz="3000"/>
          </a:p>
          <a:p>
            <a:pPr indent="0" lvl="0" marL="0" rtl="0" algn="l">
              <a:lnSpc>
                <a:spcPct val="100000"/>
              </a:lnSpc>
              <a:spcBef>
                <a:spcPts val="1600"/>
              </a:spcBef>
              <a:spcAft>
                <a:spcPts val="0"/>
              </a:spcAft>
              <a:buNone/>
            </a:pPr>
            <a:r>
              <a:rPr lang="en" sz="3000"/>
              <a:t>-- War history contains the nature of humanity</a:t>
            </a:r>
            <a:endParaRPr sz="3000"/>
          </a:p>
          <a:p>
            <a:pPr indent="0" lvl="0" marL="0" rtl="0" algn="l">
              <a:lnSpc>
                <a:spcPct val="100000"/>
              </a:lnSpc>
              <a:spcBef>
                <a:spcPts val="1600"/>
              </a:spcBef>
              <a:spcAft>
                <a:spcPts val="0"/>
              </a:spcAft>
              <a:buNone/>
            </a:pPr>
            <a:r>
              <a:rPr lang="en" sz="3000"/>
              <a:t>-- We have the responsibilities to prevent the   </a:t>
            </a:r>
            <a:endParaRPr sz="3000"/>
          </a:p>
          <a:p>
            <a:pPr indent="0" lvl="0" marL="0" rtl="0" algn="l">
              <a:lnSpc>
                <a:spcPct val="100000"/>
              </a:lnSpc>
              <a:spcBef>
                <a:spcPts val="1600"/>
              </a:spcBef>
              <a:spcAft>
                <a:spcPts val="0"/>
              </a:spcAft>
              <a:buNone/>
            </a:pPr>
            <a:r>
              <a:rPr lang="en" sz="3000"/>
              <a:t>     tragedies happen again </a:t>
            </a:r>
            <a:endParaRPr sz="3000"/>
          </a:p>
          <a:p>
            <a:pPr indent="0" lvl="0" marL="0" rtl="0" algn="l">
              <a:spcBef>
                <a:spcPts val="1600"/>
              </a:spcBef>
              <a:spcAft>
                <a:spcPts val="1600"/>
              </a:spcAft>
              <a:buNone/>
            </a:pPr>
            <a:r>
              <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Google Shape;146;p15"/>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600"/>
              <a:t>Launching the Unit</a:t>
            </a:r>
            <a:endParaRPr sz="3600"/>
          </a:p>
        </p:txBody>
      </p:sp>
      <p:sp>
        <p:nvSpPr>
          <p:cNvPr id="147" name="Google Shape;147;p15"/>
          <p:cNvSpPr txBox="1"/>
          <p:nvPr>
            <p:ph idx="1" type="body"/>
          </p:nvPr>
        </p:nvSpPr>
        <p:spPr>
          <a:xfrm>
            <a:off x="703500" y="1384875"/>
            <a:ext cx="8226900" cy="317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 </a:t>
            </a:r>
            <a:r>
              <a:rPr lang="en" sz="3000"/>
              <a:t>The history context of the novel: World War II</a:t>
            </a:r>
            <a:endParaRPr sz="3000"/>
          </a:p>
          <a:p>
            <a:pPr indent="0" lvl="0" marL="0" rtl="0" algn="l">
              <a:spcBef>
                <a:spcPts val="1600"/>
              </a:spcBef>
              <a:spcAft>
                <a:spcPts val="0"/>
              </a:spcAft>
              <a:buNone/>
            </a:pPr>
            <a:r>
              <a:rPr lang="en" sz="3000"/>
              <a:t>-- A poem from Sandor Domokos “The Final   </a:t>
            </a:r>
            <a:endParaRPr sz="3000"/>
          </a:p>
          <a:p>
            <a:pPr indent="0" lvl="0" marL="0" rtl="0" algn="l">
              <a:spcBef>
                <a:spcPts val="1600"/>
              </a:spcBef>
              <a:spcAft>
                <a:spcPts val="0"/>
              </a:spcAft>
              <a:buNone/>
            </a:pPr>
            <a:r>
              <a:rPr lang="en" sz="3000"/>
              <a:t>     Reckoning”</a:t>
            </a:r>
            <a:endParaRPr sz="3000"/>
          </a:p>
          <a:p>
            <a:pPr indent="0" lvl="0" marL="0" rtl="0" algn="l">
              <a:spcBef>
                <a:spcPts val="1600"/>
              </a:spcBef>
              <a:spcAft>
                <a:spcPts val="0"/>
              </a:spcAft>
              <a:buNone/>
            </a:pPr>
            <a:r>
              <a:rPr lang="en" sz="3000"/>
              <a:t>-- A song of World War II </a:t>
            </a:r>
            <a:endParaRPr sz="3000"/>
          </a:p>
          <a:p>
            <a:pPr indent="0" lvl="0" marL="0" rtl="0" algn="l">
              <a:spcBef>
                <a:spcPts val="1600"/>
              </a:spcBef>
              <a:spcAft>
                <a:spcPts val="0"/>
              </a:spcAft>
              <a:buNone/>
            </a:pPr>
            <a:r>
              <a:rPr lang="en" sz="3000"/>
              <a:t> </a:t>
            </a:r>
            <a:r>
              <a:rPr lang="en" sz="3000" u="sng">
                <a:solidFill>
                  <a:schemeClr val="hlink"/>
                </a:solidFill>
                <a:hlinkClick r:id="rId3"/>
              </a:rPr>
              <a:t>https://youtu.be/Lqs2oIBFPxI</a:t>
            </a:r>
            <a:endParaRPr sz="3000"/>
          </a:p>
          <a:p>
            <a:pPr indent="0" lvl="0" marL="0" rtl="0" algn="l">
              <a:spcBef>
                <a:spcPts val="1600"/>
              </a:spcBef>
              <a:spcAft>
                <a:spcPts val="1600"/>
              </a:spcAft>
              <a:buNone/>
            </a:pPr>
            <a:r>
              <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16"/>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600"/>
              <a:t>Extending the Unit</a:t>
            </a:r>
            <a:endParaRPr sz="3600"/>
          </a:p>
        </p:txBody>
      </p:sp>
      <p:sp>
        <p:nvSpPr>
          <p:cNvPr id="153" name="Google Shape;153;p16"/>
          <p:cNvSpPr txBox="1"/>
          <p:nvPr>
            <p:ph idx="1" type="body"/>
          </p:nvPr>
        </p:nvSpPr>
        <p:spPr>
          <a:xfrm>
            <a:off x="1297500" y="1434975"/>
            <a:ext cx="7038900" cy="3368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000"/>
              <a:t>-- The Centrepiece Work: </a:t>
            </a:r>
            <a:r>
              <a:rPr i="1" lang="en" sz="3000"/>
              <a:t>Night</a:t>
            </a:r>
            <a:r>
              <a:rPr lang="en" sz="3000"/>
              <a:t>  by Elie </a:t>
            </a:r>
            <a:r>
              <a:rPr lang="en" sz="3000"/>
              <a:t>Wiesel</a:t>
            </a:r>
            <a:endParaRPr sz="3000"/>
          </a:p>
          <a:p>
            <a:pPr indent="0" lvl="0" marL="0" rtl="0" algn="l">
              <a:spcBef>
                <a:spcPts val="1600"/>
              </a:spcBef>
              <a:spcAft>
                <a:spcPts val="1600"/>
              </a:spcAft>
              <a:buNone/>
            </a:pPr>
            <a:r>
              <a:rPr lang="en" sz="3000"/>
              <a:t>-- Comparing works: </a:t>
            </a:r>
            <a:r>
              <a:rPr i="1" lang="en" sz="3000"/>
              <a:t>Milkweed</a:t>
            </a:r>
            <a:r>
              <a:rPr lang="en" sz="3000"/>
              <a:t> by Jerry Spinelli</a:t>
            </a:r>
            <a:endParaRPr sz="3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Google Shape;158;p17"/>
          <p:cNvSpPr txBox="1"/>
          <p:nvPr>
            <p:ph type="title"/>
          </p:nvPr>
        </p:nvSpPr>
        <p:spPr>
          <a:xfrm>
            <a:off x="979050" y="118600"/>
            <a:ext cx="80946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600"/>
              <a:t>Young Adult Literature Selections</a:t>
            </a:r>
            <a:endParaRPr sz="3600"/>
          </a:p>
        </p:txBody>
      </p:sp>
      <p:sp>
        <p:nvSpPr>
          <p:cNvPr id="159" name="Google Shape;159;p17"/>
          <p:cNvSpPr txBox="1"/>
          <p:nvPr>
            <p:ph idx="1" type="body"/>
          </p:nvPr>
        </p:nvSpPr>
        <p:spPr>
          <a:xfrm>
            <a:off x="1254750" y="1114100"/>
            <a:ext cx="7038900" cy="376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 </a:t>
            </a:r>
            <a:r>
              <a:rPr i="1" lang="en" sz="3000"/>
              <a:t>Number the Stars</a:t>
            </a:r>
            <a:r>
              <a:rPr lang="en" sz="3000"/>
              <a:t> by Lois Lowry</a:t>
            </a:r>
            <a:endParaRPr sz="3000"/>
          </a:p>
          <a:p>
            <a:pPr indent="0" lvl="0" marL="0" rtl="0" algn="l">
              <a:spcBef>
                <a:spcPts val="1600"/>
              </a:spcBef>
              <a:spcAft>
                <a:spcPts val="0"/>
              </a:spcAft>
              <a:buNone/>
            </a:pPr>
            <a:r>
              <a:rPr lang="en" sz="3000"/>
              <a:t>-- </a:t>
            </a:r>
            <a:r>
              <a:rPr i="1" lang="en" sz="3000"/>
              <a:t>The Diary of a Young Girl </a:t>
            </a:r>
            <a:r>
              <a:rPr lang="en" sz="3000"/>
              <a:t>by Anne Frank </a:t>
            </a:r>
            <a:endParaRPr sz="3000"/>
          </a:p>
          <a:p>
            <a:pPr indent="0" lvl="0" marL="0" rtl="0" algn="l">
              <a:spcBef>
                <a:spcPts val="1600"/>
              </a:spcBef>
              <a:spcAft>
                <a:spcPts val="0"/>
              </a:spcAft>
              <a:buNone/>
            </a:pPr>
            <a:r>
              <a:rPr lang="en" sz="3000"/>
              <a:t>-- </a:t>
            </a:r>
            <a:r>
              <a:rPr i="1" lang="en" sz="3000"/>
              <a:t>Farewell to Manzanar</a:t>
            </a:r>
            <a:r>
              <a:rPr lang="en" sz="3000"/>
              <a:t> by Jeanne Houston</a:t>
            </a:r>
            <a:endParaRPr sz="3000"/>
          </a:p>
          <a:p>
            <a:pPr indent="0" lvl="0" marL="0" rtl="0" algn="l">
              <a:spcBef>
                <a:spcPts val="1600"/>
              </a:spcBef>
              <a:spcAft>
                <a:spcPts val="0"/>
              </a:spcAft>
              <a:buNone/>
            </a:pPr>
            <a:r>
              <a:rPr lang="en" sz="2400"/>
              <a:t>-- </a:t>
            </a:r>
            <a:r>
              <a:rPr i="1" lang="en" sz="3000"/>
              <a:t>The Devil’s Arithmetic</a:t>
            </a:r>
            <a:r>
              <a:rPr lang="en" sz="3000"/>
              <a:t> by Jane Yolen</a:t>
            </a:r>
            <a:endParaRPr sz="3000"/>
          </a:p>
          <a:p>
            <a:pPr indent="0" lvl="0" marL="0" rtl="0" algn="l">
              <a:spcBef>
                <a:spcPts val="1600"/>
              </a:spcBef>
              <a:spcAft>
                <a:spcPts val="1600"/>
              </a:spcAft>
              <a:buNone/>
            </a:pPr>
            <a:r>
              <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sp>
        <p:nvSpPr>
          <p:cNvPr id="164" name="Google Shape;164;p18"/>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600"/>
              <a:t>Close the Unit</a:t>
            </a:r>
            <a:endParaRPr sz="3600"/>
          </a:p>
        </p:txBody>
      </p:sp>
      <p:sp>
        <p:nvSpPr>
          <p:cNvPr id="165" name="Google Shape;165;p18"/>
          <p:cNvSpPr txBox="1"/>
          <p:nvPr>
            <p:ph idx="1" type="body"/>
          </p:nvPr>
        </p:nvSpPr>
        <p:spPr>
          <a:xfrm>
            <a:off x="1297500" y="1242175"/>
            <a:ext cx="7038900" cy="3457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Clr>
                <a:srgbClr val="000000"/>
              </a:buClr>
              <a:buSzPts val="1100"/>
              <a:buFont typeface="Arial"/>
              <a:buNone/>
            </a:pPr>
            <a:r>
              <a:rPr lang="en" sz="3000"/>
              <a:t>Students will do a creative group projects to reflect any theme of the novels they are perceived from reading of the novels and use quote(s) to explain the ideas they used in their projects. We will use a class to present each group’s project.</a:t>
            </a:r>
            <a:endParaRPr sz="3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Google Shape;170;p19"/>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9"/>
          <p:cNvSpPr txBox="1"/>
          <p:nvPr>
            <p:ph idx="1" type="body"/>
          </p:nvPr>
        </p:nvSpPr>
        <p:spPr>
          <a:xfrm>
            <a:off x="1297500" y="1567550"/>
            <a:ext cx="7038900" cy="291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sz="3600">
              <a:latin typeface="Pacifico"/>
              <a:ea typeface="Pacifico"/>
              <a:cs typeface="Pacifico"/>
              <a:sym typeface="Pacifico"/>
            </a:endParaRPr>
          </a:p>
          <a:p>
            <a:pPr indent="0" lvl="0" marL="0" rtl="0" algn="ctr">
              <a:spcBef>
                <a:spcPts val="1600"/>
              </a:spcBef>
              <a:spcAft>
                <a:spcPts val="0"/>
              </a:spcAft>
              <a:buNone/>
            </a:pPr>
            <a:r>
              <a:rPr lang="en" sz="3600">
                <a:latin typeface="Pacifico"/>
                <a:ea typeface="Pacifico"/>
                <a:cs typeface="Pacifico"/>
                <a:sym typeface="Pacifico"/>
              </a:rPr>
              <a:t>The End &amp; Thank you !</a:t>
            </a:r>
            <a:endParaRPr sz="3600">
              <a:latin typeface="Pacifico"/>
              <a:ea typeface="Pacifico"/>
              <a:cs typeface="Pacifico"/>
              <a:sym typeface="Pacifico"/>
            </a:endParaRPr>
          </a:p>
          <a:p>
            <a:pPr indent="0" lvl="0" marL="0" rtl="0" algn="ctr">
              <a:spcBef>
                <a:spcPts val="1600"/>
              </a:spcBef>
              <a:spcAft>
                <a:spcPts val="1600"/>
              </a:spcAft>
              <a:buNone/>
            </a:pPr>
            <a:r>
              <a:rPr lang="en" sz="3600"/>
              <a:t>                                 -- by Lichun Wei</a:t>
            </a:r>
            <a:endParaRPr sz="3600"/>
          </a:p>
        </p:txBody>
      </p:sp>
    </p:spTree>
  </p:cSld>
  <p:clrMapOvr>
    <a:masterClrMapping/>
  </p:clrMapOvr>
</p:sld>
</file>

<file path=ppt/theme/theme1.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