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8" r:id="rId3"/>
    <p:sldId id="260" r:id="rId4"/>
    <p:sldId id="261" r:id="rId5"/>
    <p:sldId id="262" r:id="rId6"/>
    <p:sldId id="263" r:id="rId7"/>
    <p:sldId id="264" r:id="rId8"/>
    <p:sldId id="265" r:id="rId9"/>
    <p:sldId id="266" r:id="rId10"/>
    <p:sldId id="267"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99"/>
    <p:restoredTop sz="94611"/>
  </p:normalViewPr>
  <p:slideViewPr>
    <p:cSldViewPr snapToGrid="0" snapToObjects="1">
      <p:cViewPr varScale="1">
        <p:scale>
          <a:sx n="83" d="100"/>
          <a:sy n="83" d="100"/>
        </p:scale>
        <p:origin x="240" y="7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E891E0-B40C-3C48-B661-E3D10C437FCD}" type="datetimeFigureOut">
              <a:rPr lang="en-US" smtClean="0"/>
              <a:t>12/4/18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D8B0A6-E39C-334F-B7BE-0F21A23CF0A8}" type="slidenum">
              <a:rPr lang="en-US" smtClean="0"/>
              <a:t>‹#›</a:t>
            </a:fld>
            <a:endParaRPr lang="en-US"/>
          </a:p>
        </p:txBody>
      </p:sp>
    </p:spTree>
    <p:extLst>
      <p:ext uri="{BB962C8B-B14F-4D97-AF65-F5344CB8AC3E}">
        <p14:creationId xmlns:p14="http://schemas.microsoft.com/office/powerpoint/2010/main" val="3354676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BD8B0A6-E39C-334F-B7BE-0F21A23CF0A8}" type="slidenum">
              <a:rPr lang="en-US" smtClean="0"/>
              <a:t>10</a:t>
            </a:fld>
            <a:endParaRPr lang="en-US"/>
          </a:p>
        </p:txBody>
      </p:sp>
    </p:spTree>
    <p:extLst>
      <p:ext uri="{BB962C8B-B14F-4D97-AF65-F5344CB8AC3E}">
        <p14:creationId xmlns:p14="http://schemas.microsoft.com/office/powerpoint/2010/main" val="444045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E7B1E-68E9-1F46-971B-E1F54A17A2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5D4114-E8BE-674E-8D12-012DBF9460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3B78EB-75F5-9047-83BD-43255D305F18}"/>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5" name="Footer Placeholder 4">
            <a:extLst>
              <a:ext uri="{FF2B5EF4-FFF2-40B4-BE49-F238E27FC236}">
                <a16:creationId xmlns:a16="http://schemas.microsoft.com/office/drawing/2014/main" id="{DA7C8030-7E70-EA45-861A-68A01EBE1B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871CFA-C037-6A48-8441-07956D744128}"/>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2130736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E314F-A04D-E249-BA79-0FC0A2266D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D04246-E43F-A245-9806-5975850DB2C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98603E-852A-8649-87DB-5719B3F8E3E2}"/>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5" name="Footer Placeholder 4">
            <a:extLst>
              <a:ext uri="{FF2B5EF4-FFF2-40B4-BE49-F238E27FC236}">
                <a16:creationId xmlns:a16="http://schemas.microsoft.com/office/drawing/2014/main" id="{85EDA753-B85A-C94F-8AE8-DB7D52E2A6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391AF6-42B0-E74D-9A7D-68C3612DD28B}"/>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798209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FD302C-7A9A-3246-A6CD-2805DD7CBD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D453F2-6CC7-CC46-8FA7-EBF905B3FF5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3CC50A-1EAB-4048-B174-FE5792E33F0A}"/>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5" name="Footer Placeholder 4">
            <a:extLst>
              <a:ext uri="{FF2B5EF4-FFF2-40B4-BE49-F238E27FC236}">
                <a16:creationId xmlns:a16="http://schemas.microsoft.com/office/drawing/2014/main" id="{F65816DC-EDFA-044A-BC2D-5697DDC82E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78B26F-4431-BA49-8A40-19E331589CCE}"/>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2018140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2F00C-30DC-A64D-8B39-B37305CA3A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87956B-E50D-064E-B55E-911A5C696D1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BE522-4B43-7347-8AD0-4528AE6B45B9}"/>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5" name="Footer Placeholder 4">
            <a:extLst>
              <a:ext uri="{FF2B5EF4-FFF2-40B4-BE49-F238E27FC236}">
                <a16:creationId xmlns:a16="http://schemas.microsoft.com/office/drawing/2014/main" id="{D0982176-FEA1-7E4F-A341-A9FCB6E539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D6F4BE-419B-B142-AEF0-2170DCF7F97B}"/>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3928075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5B4C7-E26A-A848-842A-52C6F46944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303337-5609-D743-B771-ACCE7A25B4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FBE0A9D-43A1-FD40-B74B-57AD184373C6}"/>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5" name="Footer Placeholder 4">
            <a:extLst>
              <a:ext uri="{FF2B5EF4-FFF2-40B4-BE49-F238E27FC236}">
                <a16:creationId xmlns:a16="http://schemas.microsoft.com/office/drawing/2014/main" id="{057223E2-D50D-0442-AF06-7DA321882A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22C656-6EA7-7C47-A265-3FB661782E7E}"/>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170722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DCAE9-FF62-7543-B23A-48FD83B1E2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E3E4BA-4FF3-B442-B022-CF2A2D0C9CD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49A5FF-7AF8-8C44-8385-C212FD88372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17E9FF-A13B-AB4B-98B9-26324B121981}"/>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6" name="Footer Placeholder 5">
            <a:extLst>
              <a:ext uri="{FF2B5EF4-FFF2-40B4-BE49-F238E27FC236}">
                <a16:creationId xmlns:a16="http://schemas.microsoft.com/office/drawing/2014/main" id="{FEB95625-2396-274A-B74B-417DD613CB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C4267D-7367-7743-85C2-140564E79013}"/>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1799321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A6A3F-0AFD-A94E-9E3C-FFE7BBC6B9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76ADA4C-1A7A-0047-9907-0CF63BCB05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4BE091B-9D48-9F4D-BC07-66AD9BB6D0C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7CA05B9-DB50-7A4F-95D1-A46BBEE387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41E767C-DC2D-4F45-A699-20AEC943ED4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DA7070-9F14-194B-A468-D228CB14F15C}"/>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8" name="Footer Placeholder 7">
            <a:extLst>
              <a:ext uri="{FF2B5EF4-FFF2-40B4-BE49-F238E27FC236}">
                <a16:creationId xmlns:a16="http://schemas.microsoft.com/office/drawing/2014/main" id="{4BD475EE-D779-7543-8682-EF37EB4ECB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07BE31C-CB66-9A48-8ABE-7173F4C276DF}"/>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1435581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5DA62-B629-6E47-BF34-A6D9848483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E996E1-D2ED-0C44-B00E-171CB3039AFC}"/>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4" name="Footer Placeholder 3">
            <a:extLst>
              <a:ext uri="{FF2B5EF4-FFF2-40B4-BE49-F238E27FC236}">
                <a16:creationId xmlns:a16="http://schemas.microsoft.com/office/drawing/2014/main" id="{BBD8FB2C-402B-7044-887D-8F49D1DDE1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E8BD0B-A1B5-334E-B7A2-9998AA9E718C}"/>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1913844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DF5591-FCD6-F54D-AEF5-5450B70B7F99}"/>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3" name="Footer Placeholder 2">
            <a:extLst>
              <a:ext uri="{FF2B5EF4-FFF2-40B4-BE49-F238E27FC236}">
                <a16:creationId xmlns:a16="http://schemas.microsoft.com/office/drawing/2014/main" id="{4737C54B-1157-5B4A-9DB9-55D1B8712C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729AC7-CB47-E04B-AF3F-49C86DDA6E8E}"/>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1434601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84769-C306-BF49-B5BB-96B7DA64B2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36A9BC-F433-A243-A9D3-22086DA134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01DC17-23FF-9E44-ADFB-2461BE9B52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D7E0C1E-9856-2D48-B43F-6A13845A9897}"/>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6" name="Footer Placeholder 5">
            <a:extLst>
              <a:ext uri="{FF2B5EF4-FFF2-40B4-BE49-F238E27FC236}">
                <a16:creationId xmlns:a16="http://schemas.microsoft.com/office/drawing/2014/main" id="{6A901D2D-0337-B446-9C99-DF088FEC64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9FBD5E-45CD-214E-AE56-28A82A047576}"/>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1404382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A8B30-665D-AC45-948C-1FEF3D4D05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275EEF-0E5C-1D4D-A01F-7CC6825384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9EC0D6-E630-B143-B2C7-2771DD7E98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D706DCD-CC24-9D46-BA6E-2410CDEE0005}"/>
              </a:ext>
            </a:extLst>
          </p:cNvPr>
          <p:cNvSpPr>
            <a:spLocks noGrp="1"/>
          </p:cNvSpPr>
          <p:nvPr>
            <p:ph type="dt" sz="half" idx="10"/>
          </p:nvPr>
        </p:nvSpPr>
        <p:spPr/>
        <p:txBody>
          <a:bodyPr/>
          <a:lstStyle/>
          <a:p>
            <a:fld id="{6FF0FAB7-C270-DD4F-BB3F-97E52DEC8C23}" type="datetimeFigureOut">
              <a:rPr lang="en-US" smtClean="0"/>
              <a:t>12/4/18</a:t>
            </a:fld>
            <a:endParaRPr lang="en-US"/>
          </a:p>
        </p:txBody>
      </p:sp>
      <p:sp>
        <p:nvSpPr>
          <p:cNvPr id="6" name="Footer Placeholder 5">
            <a:extLst>
              <a:ext uri="{FF2B5EF4-FFF2-40B4-BE49-F238E27FC236}">
                <a16:creationId xmlns:a16="http://schemas.microsoft.com/office/drawing/2014/main" id="{0B120B41-C87A-CC40-8D6F-4F1EAE7262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5A21D5-DEED-844C-B28B-F20642B77862}"/>
              </a:ext>
            </a:extLst>
          </p:cNvPr>
          <p:cNvSpPr>
            <a:spLocks noGrp="1"/>
          </p:cNvSpPr>
          <p:nvPr>
            <p:ph type="sldNum" sz="quarter" idx="12"/>
          </p:nvPr>
        </p:nvSpPr>
        <p:spPr/>
        <p:txBody>
          <a:bodyPr/>
          <a:lstStyle/>
          <a:p>
            <a:fld id="{E272A815-21DE-AE4F-8653-C9A88B64AC69}" type="slidenum">
              <a:rPr lang="en-US" smtClean="0"/>
              <a:t>‹#›</a:t>
            </a:fld>
            <a:endParaRPr lang="en-US"/>
          </a:p>
        </p:txBody>
      </p:sp>
    </p:spTree>
    <p:extLst>
      <p:ext uri="{BB962C8B-B14F-4D97-AF65-F5344CB8AC3E}">
        <p14:creationId xmlns:p14="http://schemas.microsoft.com/office/powerpoint/2010/main" val="4278171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2000"/>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3C1DD5-A729-814D-9067-13FEAD073A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BB32222-9CFD-4D4D-A225-ED32D6F8CD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CD29C6-3566-0E43-8D69-A04746C696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F0FAB7-C270-DD4F-BB3F-97E52DEC8C23}" type="datetimeFigureOut">
              <a:rPr lang="en-US" smtClean="0"/>
              <a:t>12/4/18</a:t>
            </a:fld>
            <a:endParaRPr lang="en-US"/>
          </a:p>
        </p:txBody>
      </p:sp>
      <p:sp>
        <p:nvSpPr>
          <p:cNvPr id="5" name="Footer Placeholder 4">
            <a:extLst>
              <a:ext uri="{FF2B5EF4-FFF2-40B4-BE49-F238E27FC236}">
                <a16:creationId xmlns:a16="http://schemas.microsoft.com/office/drawing/2014/main" id="{E8C43A68-71E5-844B-B43A-61F92A6F3F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5437F8-08F0-2F42-B21F-90B9032EE3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72A815-21DE-AE4F-8653-C9A88B64AC69}" type="slidenum">
              <a:rPr lang="en-US" smtClean="0"/>
              <a:t>‹#›</a:t>
            </a:fld>
            <a:endParaRPr lang="en-US"/>
          </a:p>
        </p:txBody>
      </p:sp>
    </p:spTree>
    <p:extLst>
      <p:ext uri="{BB962C8B-B14F-4D97-AF65-F5344CB8AC3E}">
        <p14:creationId xmlns:p14="http://schemas.microsoft.com/office/powerpoint/2010/main" val="2702722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logo&#13;&#10;&#13;&#10;Description automatically generated">
            <a:extLst>
              <a:ext uri="{FF2B5EF4-FFF2-40B4-BE49-F238E27FC236}">
                <a16:creationId xmlns:a16="http://schemas.microsoft.com/office/drawing/2014/main" id="{BE4AAEE1-511D-164F-A52E-5B1D9DA34FD3}"/>
              </a:ext>
            </a:extLst>
          </p:cNvPr>
          <p:cNvPicPr>
            <a:picLocks noChangeAspect="1"/>
          </p:cNvPicPr>
          <p:nvPr/>
        </p:nvPicPr>
        <p:blipFill rotWithShape="1">
          <a:blip r:embed="rId2">
            <a:alphaModFix amt="35000"/>
          </a:blip>
          <a:srcRect l="25864" r="23868"/>
          <a:stretch/>
        </p:blipFill>
        <p:spPr>
          <a:xfrm>
            <a:off x="5872810" y="0"/>
            <a:ext cx="6128691" cy="6858000"/>
          </a:xfrm>
          <a:prstGeom prst="rect">
            <a:avLst/>
          </a:prstGeom>
        </p:spPr>
      </p:pic>
      <p:sp>
        <p:nvSpPr>
          <p:cNvPr id="2" name="Title 1">
            <a:extLst>
              <a:ext uri="{FF2B5EF4-FFF2-40B4-BE49-F238E27FC236}">
                <a16:creationId xmlns:a16="http://schemas.microsoft.com/office/drawing/2014/main" id="{7C1AFDAA-C6F6-7647-B7D2-4666AC630F9D}"/>
              </a:ext>
            </a:extLst>
          </p:cNvPr>
          <p:cNvSpPr>
            <a:spLocks noGrp="1"/>
          </p:cNvSpPr>
          <p:nvPr>
            <p:ph type="ctrTitle"/>
          </p:nvPr>
        </p:nvSpPr>
        <p:spPr/>
        <p:txBody>
          <a:bodyPr>
            <a:normAutofit/>
          </a:bodyPr>
          <a:lstStyle/>
          <a:p>
            <a:r>
              <a:rPr lang="en-US" b="1" dirty="0"/>
              <a:t>Standing Up to Injustice</a:t>
            </a:r>
            <a:endParaRPr lang="en-US" dirty="0"/>
          </a:p>
        </p:txBody>
      </p:sp>
      <p:sp>
        <p:nvSpPr>
          <p:cNvPr id="3" name="Subtitle 2">
            <a:extLst>
              <a:ext uri="{FF2B5EF4-FFF2-40B4-BE49-F238E27FC236}">
                <a16:creationId xmlns:a16="http://schemas.microsoft.com/office/drawing/2014/main" id="{0114F9D8-98A8-C349-8319-3EE190E5B0D8}"/>
              </a:ext>
            </a:extLst>
          </p:cNvPr>
          <p:cNvSpPr>
            <a:spLocks noGrp="1"/>
          </p:cNvSpPr>
          <p:nvPr>
            <p:ph type="subTitle" idx="1"/>
          </p:nvPr>
        </p:nvSpPr>
        <p:spPr/>
        <p:txBody>
          <a:bodyPr>
            <a:normAutofit/>
          </a:bodyPr>
          <a:lstStyle/>
          <a:p>
            <a:r>
              <a:rPr lang="en-US" sz="3200" b="1" dirty="0"/>
              <a:t>Speaking Up and Speak Out</a:t>
            </a:r>
            <a:endParaRPr lang="en-US" sz="3200" dirty="0"/>
          </a:p>
        </p:txBody>
      </p:sp>
    </p:spTree>
    <p:extLst>
      <p:ext uri="{BB962C8B-B14F-4D97-AF65-F5344CB8AC3E}">
        <p14:creationId xmlns:p14="http://schemas.microsoft.com/office/powerpoint/2010/main" val="3082315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09994EC1-6520-C04D-B429-0836B2668EC5}"/>
              </a:ext>
            </a:extLst>
          </p:cNvPr>
          <p:cNvSpPr txBox="1"/>
          <p:nvPr/>
        </p:nvSpPr>
        <p:spPr>
          <a:xfrm>
            <a:off x="3435243" y="6081622"/>
            <a:ext cx="5321508" cy="338554"/>
          </a:xfrm>
          <a:prstGeom prst="rect">
            <a:avLst/>
          </a:prstGeom>
          <a:noFill/>
        </p:spPr>
        <p:txBody>
          <a:bodyPr wrap="square" rtlCol="0">
            <a:spAutoFit/>
          </a:bodyPr>
          <a:lstStyle/>
          <a:p>
            <a:pPr algn="ctr"/>
            <a:r>
              <a:rPr lang="en-US" sz="1600" dirty="0"/>
              <a:t>https://</a:t>
            </a:r>
            <a:r>
              <a:rPr lang="en-US" sz="1600" dirty="0" err="1"/>
              <a:t>en.wikipedia.org</a:t>
            </a:r>
            <a:r>
              <a:rPr lang="en-US" sz="1600" dirty="0"/>
              <a:t>/wiki/</a:t>
            </a:r>
            <a:r>
              <a:rPr lang="en-US" sz="1600" dirty="0" err="1"/>
              <a:t>The_Hate_U_Give</a:t>
            </a:r>
            <a:r>
              <a:rPr lang="en-US" sz="1600" dirty="0"/>
              <a:t>_(film)</a:t>
            </a:r>
          </a:p>
        </p:txBody>
      </p:sp>
      <p:sp>
        <p:nvSpPr>
          <p:cNvPr id="11" name="TextBox 10">
            <a:extLst>
              <a:ext uri="{FF2B5EF4-FFF2-40B4-BE49-F238E27FC236}">
                <a16:creationId xmlns:a16="http://schemas.microsoft.com/office/drawing/2014/main" id="{4D771359-89AB-384E-8730-6A39D1ABAFB0}"/>
              </a:ext>
            </a:extLst>
          </p:cNvPr>
          <p:cNvSpPr txBox="1"/>
          <p:nvPr/>
        </p:nvSpPr>
        <p:spPr>
          <a:xfrm>
            <a:off x="3435243" y="6420176"/>
            <a:ext cx="5321508" cy="338554"/>
          </a:xfrm>
          <a:prstGeom prst="rect">
            <a:avLst/>
          </a:prstGeom>
          <a:noFill/>
        </p:spPr>
        <p:txBody>
          <a:bodyPr wrap="square" rtlCol="0">
            <a:spAutoFit/>
          </a:bodyPr>
          <a:lstStyle/>
          <a:p>
            <a:pPr algn="ctr"/>
            <a:r>
              <a:rPr lang="en-US" sz="1600" dirty="0"/>
              <a:t>https://</a:t>
            </a:r>
            <a:r>
              <a:rPr lang="en-US" sz="1600" dirty="0" err="1"/>
              <a:t>www.youtube.com</a:t>
            </a:r>
            <a:r>
              <a:rPr lang="en-US" sz="1600" dirty="0"/>
              <a:t>/</a:t>
            </a:r>
            <a:r>
              <a:rPr lang="en-US" sz="1600" dirty="0" err="1"/>
              <a:t>watch?v</a:t>
            </a:r>
            <a:r>
              <a:rPr lang="en-US" sz="1600" dirty="0"/>
              <a:t>=3MM8OkVT0hw</a:t>
            </a:r>
          </a:p>
        </p:txBody>
      </p:sp>
      <p:pic>
        <p:nvPicPr>
          <p:cNvPr id="13" name="Picture 12" descr="A close up of a logo&#13;&#10;&#13;&#10;Description automatically generated">
            <a:extLst>
              <a:ext uri="{FF2B5EF4-FFF2-40B4-BE49-F238E27FC236}">
                <a16:creationId xmlns:a16="http://schemas.microsoft.com/office/drawing/2014/main" id="{9E568B2B-64B7-2746-B78D-280D860564B1}"/>
              </a:ext>
            </a:extLst>
          </p:cNvPr>
          <p:cNvPicPr>
            <a:picLocks noChangeAspect="1"/>
          </p:cNvPicPr>
          <p:nvPr/>
        </p:nvPicPr>
        <p:blipFill rotWithShape="1">
          <a:blip r:embed="rId3"/>
          <a:srcRect l="50000"/>
          <a:stretch/>
        </p:blipFill>
        <p:spPr>
          <a:xfrm>
            <a:off x="4006146" y="-193827"/>
            <a:ext cx="4179708" cy="6275449"/>
          </a:xfrm>
          <a:prstGeom prst="rect">
            <a:avLst/>
          </a:prstGeom>
        </p:spPr>
      </p:pic>
    </p:spTree>
    <p:extLst>
      <p:ext uri="{BB962C8B-B14F-4D97-AF65-F5344CB8AC3E}">
        <p14:creationId xmlns:p14="http://schemas.microsoft.com/office/powerpoint/2010/main" val="1593597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6B49D-3454-A44E-82DB-79796D5C01F9}"/>
              </a:ext>
            </a:extLst>
          </p:cNvPr>
          <p:cNvSpPr>
            <a:spLocks noGrp="1"/>
          </p:cNvSpPr>
          <p:nvPr>
            <p:ph type="title"/>
          </p:nvPr>
        </p:nvSpPr>
        <p:spPr>
          <a:xfrm>
            <a:off x="1338942" y="365125"/>
            <a:ext cx="10014857" cy="1325563"/>
          </a:xfrm>
        </p:spPr>
        <p:txBody>
          <a:bodyPr/>
          <a:lstStyle/>
          <a:p>
            <a:r>
              <a:rPr lang="en-US" b="1" dirty="0"/>
              <a:t>Works Cited</a:t>
            </a:r>
          </a:p>
        </p:txBody>
      </p:sp>
      <p:sp>
        <p:nvSpPr>
          <p:cNvPr id="3" name="Content Placeholder 2">
            <a:extLst>
              <a:ext uri="{FF2B5EF4-FFF2-40B4-BE49-F238E27FC236}">
                <a16:creationId xmlns:a16="http://schemas.microsoft.com/office/drawing/2014/main" id="{33E96A6B-9D6E-3849-A687-ACC771D5360D}"/>
              </a:ext>
            </a:extLst>
          </p:cNvPr>
          <p:cNvSpPr>
            <a:spLocks noGrp="1"/>
          </p:cNvSpPr>
          <p:nvPr>
            <p:ph idx="1"/>
          </p:nvPr>
        </p:nvSpPr>
        <p:spPr>
          <a:xfrm>
            <a:off x="1338942" y="1825625"/>
            <a:ext cx="10014858" cy="4351338"/>
          </a:xfrm>
        </p:spPr>
        <p:txBody>
          <a:bodyPr/>
          <a:lstStyle/>
          <a:p>
            <a:r>
              <a:rPr lang="en-US" dirty="0"/>
              <a:t>Thomas, Angie. </a:t>
            </a:r>
            <a:r>
              <a:rPr lang="en-US" i="1" dirty="0"/>
              <a:t>The Hate U Give</a:t>
            </a:r>
            <a:r>
              <a:rPr lang="en-US" dirty="0"/>
              <a:t>. Collector's Edition ed., Walker Books, 2018.</a:t>
            </a:r>
          </a:p>
          <a:p>
            <a:r>
              <a:rPr lang="en-US" i="1" dirty="0"/>
              <a:t>The Hate U Give</a:t>
            </a:r>
            <a:r>
              <a:rPr lang="en-US" dirty="0"/>
              <a:t>. Directed by George Tillman Jr, written by Audrey Wells,  State Street Pictures, Temple Hill Entertainment, September 7, 2018</a:t>
            </a:r>
          </a:p>
          <a:p>
            <a:endParaRPr lang="en-US" dirty="0"/>
          </a:p>
        </p:txBody>
      </p:sp>
    </p:spTree>
    <p:extLst>
      <p:ext uri="{BB962C8B-B14F-4D97-AF65-F5344CB8AC3E}">
        <p14:creationId xmlns:p14="http://schemas.microsoft.com/office/powerpoint/2010/main" val="2711562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4BCDD89-166F-CF4A-A759-4A8E5FDE0971}"/>
              </a:ext>
            </a:extLst>
          </p:cNvPr>
          <p:cNvPicPr>
            <a:picLocks noChangeAspect="1"/>
          </p:cNvPicPr>
          <p:nvPr/>
        </p:nvPicPr>
        <p:blipFill>
          <a:blip r:embed="rId2"/>
          <a:stretch>
            <a:fillRect/>
          </a:stretch>
        </p:blipFill>
        <p:spPr>
          <a:xfrm>
            <a:off x="1295207" y="0"/>
            <a:ext cx="4539727" cy="6858000"/>
          </a:xfrm>
          <a:prstGeom prst="rect">
            <a:avLst/>
          </a:prstGeom>
        </p:spPr>
      </p:pic>
      <p:sp>
        <p:nvSpPr>
          <p:cNvPr id="6" name="TextBox 5">
            <a:extLst>
              <a:ext uri="{FF2B5EF4-FFF2-40B4-BE49-F238E27FC236}">
                <a16:creationId xmlns:a16="http://schemas.microsoft.com/office/drawing/2014/main" id="{F79356AC-6EE3-DF4E-B95B-8BB5D5F15980}"/>
              </a:ext>
            </a:extLst>
          </p:cNvPr>
          <p:cNvSpPr txBox="1"/>
          <p:nvPr/>
        </p:nvSpPr>
        <p:spPr>
          <a:xfrm>
            <a:off x="1691299" y="6519446"/>
            <a:ext cx="3747541" cy="338554"/>
          </a:xfrm>
          <a:prstGeom prst="rect">
            <a:avLst/>
          </a:prstGeom>
          <a:noFill/>
        </p:spPr>
        <p:txBody>
          <a:bodyPr wrap="square" rtlCol="0">
            <a:spAutoFit/>
          </a:bodyPr>
          <a:lstStyle/>
          <a:p>
            <a:pPr algn="ctr"/>
            <a:r>
              <a:rPr lang="en-US" sz="1600" dirty="0"/>
              <a:t>http://</a:t>
            </a:r>
            <a:r>
              <a:rPr lang="en-US" sz="1600" dirty="0" err="1"/>
              <a:t>angiethomas.com</a:t>
            </a:r>
            <a:r>
              <a:rPr lang="en-US" sz="1600" dirty="0"/>
              <a:t>/books</a:t>
            </a:r>
          </a:p>
        </p:txBody>
      </p:sp>
      <p:sp>
        <p:nvSpPr>
          <p:cNvPr id="11" name="TextBox 10">
            <a:extLst>
              <a:ext uri="{FF2B5EF4-FFF2-40B4-BE49-F238E27FC236}">
                <a16:creationId xmlns:a16="http://schemas.microsoft.com/office/drawing/2014/main" id="{F6C7C6ED-024D-6747-AD72-EC18C54AE1F0}"/>
              </a:ext>
            </a:extLst>
          </p:cNvPr>
          <p:cNvSpPr txBox="1"/>
          <p:nvPr/>
        </p:nvSpPr>
        <p:spPr>
          <a:xfrm>
            <a:off x="5649686" y="428178"/>
            <a:ext cx="6312821" cy="6001643"/>
          </a:xfrm>
          <a:prstGeom prst="rect">
            <a:avLst/>
          </a:prstGeom>
          <a:noFill/>
        </p:spPr>
        <p:txBody>
          <a:bodyPr wrap="square" rtlCol="0">
            <a:spAutoFit/>
          </a:bodyPr>
          <a:lstStyle/>
          <a:p>
            <a:r>
              <a:rPr lang="en-US" sz="3200" dirty="0"/>
              <a:t>The central work of this unit, </a:t>
            </a:r>
            <a:r>
              <a:rPr lang="en-US" sz="3200" i="1" dirty="0"/>
              <a:t>The Hate U Give</a:t>
            </a:r>
            <a:r>
              <a:rPr lang="en-US" sz="3200" dirty="0"/>
              <a:t> by Angie Thomas, is a contemporary young adult novel that tells the story of a young Black girl who witnesses the police shooting of her unarmed Black friend as she navigates family issues and relationship drama, all while being the only person who can tell a story that needs to be heard—a story that is deeply moving and very relevant to current events.</a:t>
            </a:r>
          </a:p>
        </p:txBody>
      </p:sp>
    </p:spTree>
    <p:extLst>
      <p:ext uri="{BB962C8B-B14F-4D97-AF65-F5344CB8AC3E}">
        <p14:creationId xmlns:p14="http://schemas.microsoft.com/office/powerpoint/2010/main" val="3437926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92CDB0-A885-0C43-964F-4CD1349A0F5D}"/>
              </a:ext>
            </a:extLst>
          </p:cNvPr>
          <p:cNvSpPr txBox="1"/>
          <p:nvPr/>
        </p:nvSpPr>
        <p:spPr>
          <a:xfrm>
            <a:off x="1485900" y="173561"/>
            <a:ext cx="10306362" cy="6510877"/>
          </a:xfrm>
          <a:prstGeom prst="rect">
            <a:avLst/>
          </a:prstGeom>
          <a:noFill/>
        </p:spPr>
        <p:txBody>
          <a:bodyPr wrap="square" rtlCol="0">
            <a:spAutoFit/>
          </a:bodyPr>
          <a:lstStyle/>
          <a:p>
            <a:r>
              <a:rPr lang="en-US" sz="4200" dirty="0"/>
              <a:t>“I’ve seen it happen over and over again: a black person gets killed just for being black, and all hell breaks loose. I’ve Tweeted RIP hashtags, </a:t>
            </a:r>
            <a:r>
              <a:rPr lang="en-US" sz="4200" dirty="0" err="1"/>
              <a:t>reblogged</a:t>
            </a:r>
            <a:r>
              <a:rPr lang="en-US" sz="4200" dirty="0"/>
              <a:t> pictures on Tumblr, and signed every petition out there. I always said that if I saw it happen to somebody, I would have the loudest voice, making sure the world knew what went down.</a:t>
            </a:r>
          </a:p>
          <a:p>
            <a:r>
              <a:rPr lang="en-US" sz="4200" dirty="0"/>
              <a:t>Now I am that person, and I’m too afraid to speak.” (34-35, Thomas)</a:t>
            </a:r>
          </a:p>
        </p:txBody>
      </p:sp>
    </p:spTree>
    <p:extLst>
      <p:ext uri="{BB962C8B-B14F-4D97-AF65-F5344CB8AC3E}">
        <p14:creationId xmlns:p14="http://schemas.microsoft.com/office/powerpoint/2010/main" val="1348211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92CDB0-A885-0C43-964F-4CD1349A0F5D}"/>
              </a:ext>
            </a:extLst>
          </p:cNvPr>
          <p:cNvSpPr txBox="1"/>
          <p:nvPr/>
        </p:nvSpPr>
        <p:spPr>
          <a:xfrm>
            <a:off x="1632856" y="2413337"/>
            <a:ext cx="10355349" cy="2031325"/>
          </a:xfrm>
          <a:prstGeom prst="rect">
            <a:avLst/>
          </a:prstGeom>
          <a:noFill/>
        </p:spPr>
        <p:txBody>
          <a:bodyPr wrap="square" rtlCol="0">
            <a:spAutoFit/>
          </a:bodyPr>
          <a:lstStyle/>
          <a:p>
            <a:r>
              <a:rPr lang="en-US" sz="4200" dirty="0"/>
              <a:t>“What's the point of having a voice if you're </a:t>
            </a:r>
            <a:r>
              <a:rPr lang="en-US" sz="4200" dirty="0" err="1"/>
              <a:t>gonna</a:t>
            </a:r>
            <a:r>
              <a:rPr lang="en-US" sz="4200" dirty="0"/>
              <a:t> be silent in those moments you shouldn't be?” (252, Thomas)</a:t>
            </a:r>
          </a:p>
        </p:txBody>
      </p:sp>
    </p:spTree>
    <p:extLst>
      <p:ext uri="{BB962C8B-B14F-4D97-AF65-F5344CB8AC3E}">
        <p14:creationId xmlns:p14="http://schemas.microsoft.com/office/powerpoint/2010/main" val="3679591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DA057-DAA9-A944-B61C-3126C27E515E}"/>
              </a:ext>
            </a:extLst>
          </p:cNvPr>
          <p:cNvSpPr>
            <a:spLocks noGrp="1"/>
          </p:cNvSpPr>
          <p:nvPr>
            <p:ph type="title"/>
          </p:nvPr>
        </p:nvSpPr>
        <p:spPr>
          <a:xfrm>
            <a:off x="1306286" y="365125"/>
            <a:ext cx="10047514" cy="1325563"/>
          </a:xfrm>
        </p:spPr>
        <p:txBody>
          <a:bodyPr/>
          <a:lstStyle/>
          <a:p>
            <a:r>
              <a:rPr lang="en-US" b="1" dirty="0"/>
              <a:t>Introducing the Unit</a:t>
            </a:r>
          </a:p>
        </p:txBody>
      </p:sp>
      <p:sp>
        <p:nvSpPr>
          <p:cNvPr id="3" name="Content Placeholder 2">
            <a:extLst>
              <a:ext uri="{FF2B5EF4-FFF2-40B4-BE49-F238E27FC236}">
                <a16:creationId xmlns:a16="http://schemas.microsoft.com/office/drawing/2014/main" id="{3967D029-4C43-1C40-A710-608007407C33}"/>
              </a:ext>
            </a:extLst>
          </p:cNvPr>
          <p:cNvSpPr>
            <a:spLocks noGrp="1"/>
          </p:cNvSpPr>
          <p:nvPr>
            <p:ph idx="1"/>
          </p:nvPr>
        </p:nvSpPr>
        <p:spPr>
          <a:xfrm>
            <a:off x="1306284" y="1825625"/>
            <a:ext cx="10047515" cy="4351338"/>
          </a:xfrm>
        </p:spPr>
        <p:txBody>
          <a:bodyPr>
            <a:normAutofit lnSpcReduction="10000"/>
          </a:bodyPr>
          <a:lstStyle/>
          <a:p>
            <a:r>
              <a:rPr lang="en-US" dirty="0"/>
              <a:t>Lists of injustices in their own lives, in their community, and in the world</a:t>
            </a:r>
          </a:p>
          <a:p>
            <a:r>
              <a:rPr lang="en-US" dirty="0"/>
              <a:t>Listen to/discuss songs about injustice/speaking up</a:t>
            </a:r>
          </a:p>
          <a:p>
            <a:pPr lvl="1"/>
            <a:r>
              <a:rPr lang="en-US" dirty="0"/>
              <a:t>Suggestions: “Keep </a:t>
            </a:r>
            <a:r>
              <a:rPr lang="en-US" dirty="0" err="1"/>
              <a:t>Ya</a:t>
            </a:r>
            <a:r>
              <a:rPr lang="en-US" dirty="0"/>
              <a:t> Head Up” by Tupac, “Changes” by Tupac, “Where Is the Love?” by the Black Eyed Peas, “Ohio” by Neil Young, “Make It Stop” by Rise Against, and “Same Love” by Macklemore &amp; Ryan Lewis</a:t>
            </a:r>
            <a:r>
              <a:rPr lang="en-US" dirty="0">
                <a:effectLst/>
              </a:rPr>
              <a:t> </a:t>
            </a:r>
            <a:endParaRPr lang="en-US" dirty="0"/>
          </a:p>
          <a:p>
            <a:r>
              <a:rPr lang="en-US" dirty="0"/>
              <a:t>Read and discuss selection of poems</a:t>
            </a:r>
          </a:p>
          <a:p>
            <a:pPr lvl="1"/>
            <a:r>
              <a:rPr lang="en-US" dirty="0"/>
              <a:t>Suggestions: “Caged Bird” by Maya Angelou, “Riot” by Gwendolyn Brooks, Ghazal, “After Ferguson” by Yusef Komunyakaa, ”where our protest sound” by </a:t>
            </a:r>
            <a:r>
              <a:rPr lang="en-US" dirty="0" err="1"/>
              <a:t>Lenelle</a:t>
            </a:r>
            <a:r>
              <a:rPr lang="en-US" dirty="0"/>
              <a:t> </a:t>
            </a:r>
            <a:r>
              <a:rPr lang="en-US" dirty="0" err="1"/>
              <a:t>MoÏse</a:t>
            </a:r>
            <a:endParaRPr lang="en-US" dirty="0"/>
          </a:p>
          <a:p>
            <a:r>
              <a:rPr lang="en-US" dirty="0"/>
              <a:t>Journal response to class discussions</a:t>
            </a:r>
          </a:p>
        </p:txBody>
      </p:sp>
    </p:spTree>
    <p:extLst>
      <p:ext uri="{BB962C8B-B14F-4D97-AF65-F5344CB8AC3E}">
        <p14:creationId xmlns:p14="http://schemas.microsoft.com/office/powerpoint/2010/main" val="2037913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196F3-BE0E-6546-B44B-7AB52EF46500}"/>
              </a:ext>
            </a:extLst>
          </p:cNvPr>
          <p:cNvSpPr>
            <a:spLocks noGrp="1"/>
          </p:cNvSpPr>
          <p:nvPr>
            <p:ph type="title"/>
          </p:nvPr>
        </p:nvSpPr>
        <p:spPr>
          <a:xfrm>
            <a:off x="1306286" y="365125"/>
            <a:ext cx="10047514" cy="1325563"/>
          </a:xfrm>
        </p:spPr>
        <p:txBody>
          <a:bodyPr/>
          <a:lstStyle/>
          <a:p>
            <a:r>
              <a:rPr lang="en-US" b="1" dirty="0"/>
              <a:t>Reading </a:t>
            </a:r>
            <a:r>
              <a:rPr lang="en-US" b="1" i="1" dirty="0"/>
              <a:t>The Hate U Give</a:t>
            </a:r>
            <a:endParaRPr lang="en-US" dirty="0"/>
          </a:p>
        </p:txBody>
      </p:sp>
      <p:sp>
        <p:nvSpPr>
          <p:cNvPr id="3" name="Content Placeholder 2">
            <a:extLst>
              <a:ext uri="{FF2B5EF4-FFF2-40B4-BE49-F238E27FC236}">
                <a16:creationId xmlns:a16="http://schemas.microsoft.com/office/drawing/2014/main" id="{5B4FAAD9-DF72-624A-8888-708030C3057F}"/>
              </a:ext>
            </a:extLst>
          </p:cNvPr>
          <p:cNvSpPr>
            <a:spLocks noGrp="1"/>
          </p:cNvSpPr>
          <p:nvPr>
            <p:ph idx="1"/>
          </p:nvPr>
        </p:nvSpPr>
        <p:spPr>
          <a:xfrm>
            <a:off x="1306284" y="1825625"/>
            <a:ext cx="10047515" cy="4351338"/>
          </a:xfrm>
        </p:spPr>
        <p:txBody>
          <a:bodyPr/>
          <a:lstStyle/>
          <a:p>
            <a:r>
              <a:rPr lang="en-US" dirty="0"/>
              <a:t>Each class period will start with a check of their understanding of the required reading</a:t>
            </a:r>
          </a:p>
          <a:p>
            <a:pPr lvl="1"/>
            <a:r>
              <a:rPr lang="en-US" dirty="0"/>
              <a:t>a short quiz</a:t>
            </a:r>
            <a:r>
              <a:rPr lang="en-US" dirty="0">
                <a:effectLst/>
              </a:rPr>
              <a:t> </a:t>
            </a:r>
          </a:p>
          <a:p>
            <a:pPr lvl="1"/>
            <a:r>
              <a:rPr lang="en-US" dirty="0"/>
              <a:t>a discussion where students are randomly chosen to share one key insight, quote, or theme they identified in the text</a:t>
            </a:r>
          </a:p>
          <a:p>
            <a:pPr lvl="1"/>
            <a:r>
              <a:rPr lang="en-US" dirty="0"/>
              <a:t>a 5-10 minute written response to the reading</a:t>
            </a:r>
            <a:r>
              <a:rPr lang="en-US" dirty="0">
                <a:effectLst/>
              </a:rPr>
              <a:t> </a:t>
            </a:r>
            <a:endParaRPr lang="en-US" dirty="0"/>
          </a:p>
        </p:txBody>
      </p:sp>
    </p:spTree>
    <p:extLst>
      <p:ext uri="{BB962C8B-B14F-4D97-AF65-F5344CB8AC3E}">
        <p14:creationId xmlns:p14="http://schemas.microsoft.com/office/powerpoint/2010/main" val="2827704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A9F3F-4EF7-5F49-AEA0-137E5D368456}"/>
              </a:ext>
            </a:extLst>
          </p:cNvPr>
          <p:cNvSpPr>
            <a:spLocks noGrp="1"/>
          </p:cNvSpPr>
          <p:nvPr>
            <p:ph type="title"/>
          </p:nvPr>
        </p:nvSpPr>
        <p:spPr>
          <a:xfrm>
            <a:off x="1257300" y="365125"/>
            <a:ext cx="10096500" cy="1325563"/>
          </a:xfrm>
        </p:spPr>
        <p:txBody>
          <a:bodyPr/>
          <a:lstStyle/>
          <a:p>
            <a:r>
              <a:rPr lang="en-US" b="1" dirty="0"/>
              <a:t>Outside-of-class book</a:t>
            </a:r>
          </a:p>
        </p:txBody>
      </p:sp>
      <p:sp>
        <p:nvSpPr>
          <p:cNvPr id="3" name="Content Placeholder 2">
            <a:extLst>
              <a:ext uri="{FF2B5EF4-FFF2-40B4-BE49-F238E27FC236}">
                <a16:creationId xmlns:a16="http://schemas.microsoft.com/office/drawing/2014/main" id="{C636CC71-7155-2840-8165-DA84488CD9CB}"/>
              </a:ext>
            </a:extLst>
          </p:cNvPr>
          <p:cNvSpPr>
            <a:spLocks noGrp="1"/>
          </p:cNvSpPr>
          <p:nvPr>
            <p:ph idx="1"/>
          </p:nvPr>
        </p:nvSpPr>
        <p:spPr>
          <a:xfrm>
            <a:off x="1257298" y="1825624"/>
            <a:ext cx="10096501" cy="4800027"/>
          </a:xfrm>
        </p:spPr>
        <p:txBody>
          <a:bodyPr/>
          <a:lstStyle/>
          <a:p>
            <a:r>
              <a:rPr lang="en-US" dirty="0"/>
              <a:t>Start with book pass</a:t>
            </a:r>
          </a:p>
          <a:p>
            <a:pPr lvl="1"/>
            <a:r>
              <a:rPr lang="en-US" dirty="0"/>
              <a:t>Books related to justice/injustice</a:t>
            </a:r>
          </a:p>
          <a:p>
            <a:r>
              <a:rPr lang="en-US" dirty="0"/>
              <a:t>Possible books</a:t>
            </a:r>
          </a:p>
          <a:p>
            <a:pPr lvl="1"/>
            <a:r>
              <a:rPr lang="en-US" i="1" dirty="0"/>
              <a:t>Harry Potter and the Prisoner of Azkaban</a:t>
            </a:r>
            <a:r>
              <a:rPr lang="en-US" dirty="0"/>
              <a:t> by J. K. Rowling</a:t>
            </a:r>
            <a:r>
              <a:rPr lang="en-US" dirty="0">
                <a:effectLst/>
              </a:rPr>
              <a:t> </a:t>
            </a:r>
          </a:p>
          <a:p>
            <a:pPr lvl="1"/>
            <a:r>
              <a:rPr lang="en-US" i="1" dirty="0"/>
              <a:t>Speak</a:t>
            </a:r>
            <a:r>
              <a:rPr lang="en-US" dirty="0"/>
              <a:t> by Laurie </a:t>
            </a:r>
            <a:r>
              <a:rPr lang="en-US" dirty="0" err="1"/>
              <a:t>Halse</a:t>
            </a:r>
            <a:r>
              <a:rPr lang="en-US" dirty="0"/>
              <a:t> Anderson</a:t>
            </a:r>
          </a:p>
          <a:p>
            <a:pPr lvl="1"/>
            <a:r>
              <a:rPr lang="en-US" i="1" dirty="0"/>
              <a:t>Witness</a:t>
            </a:r>
            <a:r>
              <a:rPr lang="en-US" dirty="0"/>
              <a:t> by Karen Hesse</a:t>
            </a:r>
          </a:p>
          <a:p>
            <a:pPr lvl="1"/>
            <a:r>
              <a:rPr lang="en-US" i="1" dirty="0"/>
              <a:t>To Kill A Mockingbird</a:t>
            </a:r>
            <a:r>
              <a:rPr lang="en-US" dirty="0"/>
              <a:t> by Harper Lee</a:t>
            </a:r>
            <a:r>
              <a:rPr lang="en-US" dirty="0">
                <a:effectLst/>
              </a:rPr>
              <a:t> </a:t>
            </a:r>
          </a:p>
          <a:p>
            <a:pPr lvl="1"/>
            <a:r>
              <a:rPr lang="en-US" i="1" dirty="0"/>
              <a:t>Crime and Punishment</a:t>
            </a:r>
            <a:r>
              <a:rPr lang="en-US" dirty="0"/>
              <a:t> by Fyodor Dostoevsky</a:t>
            </a:r>
            <a:r>
              <a:rPr lang="en-US" dirty="0">
                <a:effectLst/>
              </a:rPr>
              <a:t> </a:t>
            </a:r>
          </a:p>
          <a:p>
            <a:pPr lvl="1"/>
            <a:r>
              <a:rPr lang="en-US" i="1" dirty="0"/>
              <a:t>All American Boys</a:t>
            </a:r>
            <a:r>
              <a:rPr lang="en-US" dirty="0"/>
              <a:t> by Jason Reynolds and Brendan Kiely</a:t>
            </a:r>
          </a:p>
          <a:p>
            <a:r>
              <a:rPr lang="en-US" dirty="0"/>
              <a:t>Students will write an essay comparing their chosen book and </a:t>
            </a:r>
            <a:r>
              <a:rPr lang="en-US" i="1" dirty="0"/>
              <a:t>The Hate U Give</a:t>
            </a:r>
            <a:r>
              <a:rPr lang="en-US" dirty="0"/>
              <a:t>, focusing on one particular theme or idea</a:t>
            </a:r>
            <a:r>
              <a:rPr lang="en-US" dirty="0">
                <a:effectLst/>
              </a:rPr>
              <a:t> </a:t>
            </a:r>
            <a:endParaRPr lang="en-US" dirty="0"/>
          </a:p>
        </p:txBody>
      </p:sp>
    </p:spTree>
    <p:extLst>
      <p:ext uri="{BB962C8B-B14F-4D97-AF65-F5344CB8AC3E}">
        <p14:creationId xmlns:p14="http://schemas.microsoft.com/office/powerpoint/2010/main" val="2574046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4AEA0-1CA0-5645-AEB3-A7A01C36F4E6}"/>
              </a:ext>
            </a:extLst>
          </p:cNvPr>
          <p:cNvSpPr>
            <a:spLocks noGrp="1"/>
          </p:cNvSpPr>
          <p:nvPr>
            <p:ph type="title"/>
          </p:nvPr>
        </p:nvSpPr>
        <p:spPr>
          <a:xfrm>
            <a:off x="1338943" y="365125"/>
            <a:ext cx="10014856" cy="1325563"/>
          </a:xfrm>
        </p:spPr>
        <p:txBody>
          <a:bodyPr/>
          <a:lstStyle/>
          <a:p>
            <a:r>
              <a:rPr lang="en-US" b="1" dirty="0"/>
              <a:t>Creative Response to Injustice</a:t>
            </a:r>
          </a:p>
        </p:txBody>
      </p:sp>
      <p:sp>
        <p:nvSpPr>
          <p:cNvPr id="3" name="Content Placeholder 2">
            <a:extLst>
              <a:ext uri="{FF2B5EF4-FFF2-40B4-BE49-F238E27FC236}">
                <a16:creationId xmlns:a16="http://schemas.microsoft.com/office/drawing/2014/main" id="{991AFBA4-99FF-9740-B460-BE98CDF5648B}"/>
              </a:ext>
            </a:extLst>
          </p:cNvPr>
          <p:cNvSpPr>
            <a:spLocks noGrp="1"/>
          </p:cNvSpPr>
          <p:nvPr>
            <p:ph idx="1"/>
          </p:nvPr>
        </p:nvSpPr>
        <p:spPr>
          <a:xfrm>
            <a:off x="1338942" y="1825625"/>
            <a:ext cx="10014857" cy="4351338"/>
          </a:xfrm>
        </p:spPr>
        <p:txBody>
          <a:bodyPr/>
          <a:lstStyle/>
          <a:p>
            <a:r>
              <a:rPr lang="en-US" dirty="0"/>
              <a:t>Students will chose a particular injustice in their own life/in the world to focus on and speak up about</a:t>
            </a:r>
          </a:p>
          <a:p>
            <a:r>
              <a:rPr lang="en-US" dirty="0"/>
              <a:t>Then they will chose 1 creative options from each of the following lists (one visual and one written/spoken)</a:t>
            </a:r>
          </a:p>
          <a:p>
            <a:pPr lvl="1"/>
            <a:r>
              <a:rPr lang="en-US" dirty="0"/>
              <a:t>a drawing/painting, a picture collage from newspapers/magazines/etc., a photography series, a comic strip</a:t>
            </a:r>
          </a:p>
          <a:p>
            <a:pPr lvl="1"/>
            <a:r>
              <a:rPr lang="en-US" dirty="0"/>
              <a:t>a song, a poem, a short story</a:t>
            </a:r>
          </a:p>
          <a:p>
            <a:endParaRPr lang="en-US" dirty="0"/>
          </a:p>
        </p:txBody>
      </p:sp>
    </p:spTree>
    <p:extLst>
      <p:ext uri="{BB962C8B-B14F-4D97-AF65-F5344CB8AC3E}">
        <p14:creationId xmlns:p14="http://schemas.microsoft.com/office/powerpoint/2010/main" val="4145796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F58EF-FD4C-9849-BF28-4F09508DEB09}"/>
              </a:ext>
            </a:extLst>
          </p:cNvPr>
          <p:cNvSpPr>
            <a:spLocks noGrp="1"/>
          </p:cNvSpPr>
          <p:nvPr>
            <p:ph type="title"/>
          </p:nvPr>
        </p:nvSpPr>
        <p:spPr>
          <a:xfrm>
            <a:off x="1289956" y="365125"/>
            <a:ext cx="10063843" cy="1325563"/>
          </a:xfrm>
        </p:spPr>
        <p:txBody>
          <a:bodyPr/>
          <a:lstStyle/>
          <a:p>
            <a:r>
              <a:rPr lang="en-US" b="1" dirty="0"/>
              <a:t>In-class Protest</a:t>
            </a:r>
          </a:p>
        </p:txBody>
      </p:sp>
      <p:sp>
        <p:nvSpPr>
          <p:cNvPr id="3" name="Content Placeholder 2">
            <a:extLst>
              <a:ext uri="{FF2B5EF4-FFF2-40B4-BE49-F238E27FC236}">
                <a16:creationId xmlns:a16="http://schemas.microsoft.com/office/drawing/2014/main" id="{C164D000-91FD-A24D-B703-548B4A3C5F3D}"/>
              </a:ext>
            </a:extLst>
          </p:cNvPr>
          <p:cNvSpPr>
            <a:spLocks noGrp="1"/>
          </p:cNvSpPr>
          <p:nvPr>
            <p:ph idx="1"/>
          </p:nvPr>
        </p:nvSpPr>
        <p:spPr>
          <a:xfrm>
            <a:off x="1289956" y="1825625"/>
            <a:ext cx="10063844" cy="4351338"/>
          </a:xfrm>
        </p:spPr>
        <p:txBody>
          <a:bodyPr/>
          <a:lstStyle/>
          <a:p>
            <a:r>
              <a:rPr lang="en-US" dirty="0"/>
              <a:t>Students will identify an injustice (either the one from their create response or a different one)</a:t>
            </a:r>
          </a:p>
          <a:p>
            <a:r>
              <a:rPr lang="en-US" dirty="0"/>
              <a:t>They will create a protest sign for that issue</a:t>
            </a:r>
          </a:p>
          <a:p>
            <a:r>
              <a:rPr lang="en-US" dirty="0"/>
              <a:t>Students will present their sign to the class and explain why they chose the issue that they chose and why they created the sign that they did</a:t>
            </a:r>
          </a:p>
          <a:p>
            <a:r>
              <a:rPr lang="en-US" dirty="0"/>
              <a:t>At the end of class, we will take class pictures of all the students with their signs to put on the wall of the classroom.</a:t>
            </a:r>
          </a:p>
        </p:txBody>
      </p:sp>
    </p:spTree>
    <p:extLst>
      <p:ext uri="{BB962C8B-B14F-4D97-AF65-F5344CB8AC3E}">
        <p14:creationId xmlns:p14="http://schemas.microsoft.com/office/powerpoint/2010/main" val="219857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366</TotalTime>
  <Words>674</Words>
  <Application>Microsoft Macintosh PowerPoint</Application>
  <PresentationFormat>Widescreen</PresentationFormat>
  <Paragraphs>46</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Standing Up to Injustice</vt:lpstr>
      <vt:lpstr>PowerPoint Presentation</vt:lpstr>
      <vt:lpstr>PowerPoint Presentation</vt:lpstr>
      <vt:lpstr>PowerPoint Presentation</vt:lpstr>
      <vt:lpstr>Introducing the Unit</vt:lpstr>
      <vt:lpstr>Reading The Hate U Give</vt:lpstr>
      <vt:lpstr>Outside-of-class book</vt:lpstr>
      <vt:lpstr>Creative Response to Injustice</vt:lpstr>
      <vt:lpstr>In-class Protest</vt:lpstr>
      <vt:lpstr>PowerPoint Presentation</vt:lpstr>
      <vt:lpstr>Works Cited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Standing Up to Injustice</dc:title>
  <dc:creator>Andrew Shaver</dc:creator>
  <cp:lastModifiedBy>Andrew Shaver</cp:lastModifiedBy>
  <cp:revision>13</cp:revision>
  <dcterms:created xsi:type="dcterms:W3CDTF">2018-12-04T14:20:39Z</dcterms:created>
  <dcterms:modified xsi:type="dcterms:W3CDTF">2018-12-04T20:39:17Z</dcterms:modified>
</cp:coreProperties>
</file>